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271" r:id="rId2"/>
    <p:sldId id="300" r:id="rId3"/>
    <p:sldId id="301" r:id="rId4"/>
    <p:sldId id="302" r:id="rId5"/>
    <p:sldId id="303" r:id="rId6"/>
    <p:sldId id="304" r:id="rId7"/>
    <p:sldId id="305" r:id="rId8"/>
    <p:sldId id="316" r:id="rId9"/>
    <p:sldId id="306" r:id="rId10"/>
    <p:sldId id="307" r:id="rId11"/>
    <p:sldId id="322" r:id="rId12"/>
    <p:sldId id="319" r:id="rId13"/>
    <p:sldId id="320" r:id="rId14"/>
    <p:sldId id="308" r:id="rId15"/>
    <p:sldId id="317" r:id="rId16"/>
    <p:sldId id="31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25" r:id="rId25"/>
    <p:sldId id="326" r:id="rId26"/>
    <p:sldId id="327" r:id="rId27"/>
    <p:sldId id="329" r:id="rId28"/>
    <p:sldId id="330" r:id="rId29"/>
    <p:sldId id="331" r:id="rId30"/>
    <p:sldId id="332" r:id="rId31"/>
    <p:sldId id="328" r:id="rId32"/>
    <p:sldId id="333" r:id="rId33"/>
    <p:sldId id="335" r:id="rId34"/>
    <p:sldId id="336" r:id="rId35"/>
    <p:sldId id="337" r:id="rId36"/>
    <p:sldId id="338" r:id="rId37"/>
    <p:sldId id="339" r:id="rId38"/>
    <p:sldId id="342" r:id="rId39"/>
    <p:sldId id="343" r:id="rId40"/>
    <p:sldId id="340" r:id="rId41"/>
    <p:sldId id="341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256" r:id="rId55"/>
    <p:sldId id="258" r:id="rId56"/>
    <p:sldId id="257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  <p:sldId id="270" r:id="rId69"/>
    <p:sldId id="356" r:id="rId70"/>
    <p:sldId id="272" r:id="rId71"/>
    <p:sldId id="274" r:id="rId72"/>
    <p:sldId id="273" r:id="rId73"/>
    <p:sldId id="275" r:id="rId74"/>
    <p:sldId id="278" r:id="rId75"/>
    <p:sldId id="276" r:id="rId76"/>
    <p:sldId id="277" r:id="rId77"/>
    <p:sldId id="279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384" r:id="rId106"/>
    <p:sldId id="385" r:id="rId107"/>
    <p:sldId id="386" r:id="rId108"/>
    <p:sldId id="387" r:id="rId109"/>
    <p:sldId id="388" r:id="rId110"/>
    <p:sldId id="389" r:id="rId111"/>
    <p:sldId id="390" r:id="rId112"/>
    <p:sldId id="391" r:id="rId113"/>
    <p:sldId id="392" r:id="rId114"/>
    <p:sldId id="393" r:id="rId115"/>
    <p:sldId id="394" r:id="rId116"/>
    <p:sldId id="395" r:id="rId117"/>
    <p:sldId id="396" r:id="rId118"/>
    <p:sldId id="397" r:id="rId119"/>
    <p:sldId id="398" r:id="rId120"/>
  </p:sldIdLst>
  <p:sldSz cx="9144000" cy="5715000" type="screen16x10"/>
  <p:notesSz cx="6645275" cy="91741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B2F3FC"/>
    <a:srgbClr val="FFFFCC"/>
    <a:srgbClr val="FF0000"/>
    <a:srgbClr val="C5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91B211-DAA4-4838-BC47-1634378A6B10}" v="7" dt="2026-01-13T15:37:18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 varScale="1">
        <p:scale>
          <a:sx n="89" d="100"/>
          <a:sy n="89" d="100"/>
        </p:scale>
        <p:origin x="1210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98" y="-90"/>
      </p:cViewPr>
      <p:guideLst>
        <p:guide orient="horz" pos="289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a Raju" userId="e287402bcb6f9500" providerId="LiveId" clId="{FD957D8D-96F8-4196-A644-4EACF74703A2}"/>
    <pc:docChg chg="custSel addSld delSld modSld">
      <pc:chgData name="Naga Raju" userId="e287402bcb6f9500" providerId="LiveId" clId="{FD957D8D-96F8-4196-A644-4EACF74703A2}" dt="2026-01-13T15:37:18.503" v="112"/>
      <pc:docMkLst>
        <pc:docMk/>
      </pc:docMkLst>
      <pc:sldChg chg="modSp add mod modTransition">
        <pc:chgData name="Naga Raju" userId="e287402bcb6f9500" providerId="LiveId" clId="{FD957D8D-96F8-4196-A644-4EACF74703A2}" dt="2026-01-13T13:23:03.812" v="7" actId="123"/>
        <pc:sldMkLst>
          <pc:docMk/>
          <pc:sldMk cId="4062544259" sldId="256"/>
        </pc:sldMkLst>
        <pc:spChg chg="mod">
          <ac:chgData name="Naga Raju" userId="e287402bcb6f9500" providerId="LiveId" clId="{FD957D8D-96F8-4196-A644-4EACF74703A2}" dt="2026-01-13T13:23:03.812" v="7" actId="123"/>
          <ac:spMkLst>
            <pc:docMk/>
            <pc:sldMk cId="4062544259" sldId="256"/>
            <ac:spMk id="4" creationId="{9C2AD4B9-C717-5E74-44F2-22BB14B2DB50}"/>
          </ac:spMkLst>
        </pc:spChg>
      </pc:sldChg>
      <pc:sldChg chg="add modTransition">
        <pc:chgData name="Naga Raju" userId="e287402bcb6f9500" providerId="LiveId" clId="{FD957D8D-96F8-4196-A644-4EACF74703A2}" dt="2026-01-13T13:22:21.174" v="4"/>
        <pc:sldMkLst>
          <pc:docMk/>
          <pc:sldMk cId="3646481523" sldId="257"/>
        </pc:sldMkLst>
      </pc:sldChg>
      <pc:sldChg chg="modSp add mod modTransition">
        <pc:chgData name="Naga Raju" userId="e287402bcb6f9500" providerId="LiveId" clId="{FD957D8D-96F8-4196-A644-4EACF74703A2}" dt="2026-01-13T13:23:35.778" v="10" actId="123"/>
        <pc:sldMkLst>
          <pc:docMk/>
          <pc:sldMk cId="3968924531" sldId="258"/>
        </pc:sldMkLst>
        <pc:spChg chg="mod">
          <ac:chgData name="Naga Raju" userId="e287402bcb6f9500" providerId="LiveId" clId="{FD957D8D-96F8-4196-A644-4EACF74703A2}" dt="2026-01-13T13:23:35.778" v="10" actId="123"/>
          <ac:spMkLst>
            <pc:docMk/>
            <pc:sldMk cId="3968924531" sldId="258"/>
            <ac:spMk id="4" creationId="{7A6EEC4F-D308-29CE-C51D-C57F3254E82F}"/>
          </ac:spMkLst>
        </pc:spChg>
      </pc:sldChg>
      <pc:sldChg chg="modSp add mod modTransition">
        <pc:chgData name="Naga Raju" userId="e287402bcb6f9500" providerId="LiveId" clId="{FD957D8D-96F8-4196-A644-4EACF74703A2}" dt="2026-01-13T13:24:09.537" v="15" actId="255"/>
        <pc:sldMkLst>
          <pc:docMk/>
          <pc:sldMk cId="3439379074" sldId="259"/>
        </pc:sldMkLst>
        <pc:spChg chg="mod">
          <ac:chgData name="Naga Raju" userId="e287402bcb6f9500" providerId="LiveId" clId="{FD957D8D-96F8-4196-A644-4EACF74703A2}" dt="2026-01-13T13:23:59.174" v="13" actId="255"/>
          <ac:spMkLst>
            <pc:docMk/>
            <pc:sldMk cId="3439379074" sldId="259"/>
            <ac:spMk id="4" creationId="{387442E9-6F56-98A4-DE78-D320AE154E0D}"/>
          </ac:spMkLst>
        </pc:spChg>
        <pc:spChg chg="mod">
          <ac:chgData name="Naga Raju" userId="e287402bcb6f9500" providerId="LiveId" clId="{FD957D8D-96F8-4196-A644-4EACF74703A2}" dt="2026-01-13T13:24:09.537" v="15" actId="255"/>
          <ac:spMkLst>
            <pc:docMk/>
            <pc:sldMk cId="3439379074" sldId="259"/>
            <ac:spMk id="5" creationId="{EEDA1D82-5137-9F98-8920-E90F0178FE9D}"/>
          </ac:spMkLst>
        </pc:spChg>
      </pc:sldChg>
      <pc:sldChg chg="add modTransition">
        <pc:chgData name="Naga Raju" userId="e287402bcb6f9500" providerId="LiveId" clId="{FD957D8D-96F8-4196-A644-4EACF74703A2}" dt="2026-01-13T13:22:21.174" v="4"/>
        <pc:sldMkLst>
          <pc:docMk/>
          <pc:sldMk cId="3021892273" sldId="260"/>
        </pc:sldMkLst>
      </pc:sldChg>
      <pc:sldChg chg="modSp add mod modTransition">
        <pc:chgData name="Naga Raju" userId="e287402bcb6f9500" providerId="LiveId" clId="{FD957D8D-96F8-4196-A644-4EACF74703A2}" dt="2026-01-13T13:24:19.356" v="16" actId="1076"/>
        <pc:sldMkLst>
          <pc:docMk/>
          <pc:sldMk cId="2000246117" sldId="261"/>
        </pc:sldMkLst>
        <pc:picChg chg="mod">
          <ac:chgData name="Naga Raju" userId="e287402bcb6f9500" providerId="LiveId" clId="{FD957D8D-96F8-4196-A644-4EACF74703A2}" dt="2026-01-13T13:24:19.356" v="16" actId="1076"/>
          <ac:picMkLst>
            <pc:docMk/>
            <pc:sldMk cId="2000246117" sldId="261"/>
            <ac:picMk id="5" creationId="{D2753C17-27CF-B949-365A-546A09198C28}"/>
          </ac:picMkLst>
        </pc:picChg>
      </pc:sldChg>
      <pc:sldChg chg="add modTransition">
        <pc:chgData name="Naga Raju" userId="e287402bcb6f9500" providerId="LiveId" clId="{FD957D8D-96F8-4196-A644-4EACF74703A2}" dt="2026-01-13T13:22:21.174" v="4"/>
        <pc:sldMkLst>
          <pc:docMk/>
          <pc:sldMk cId="1994768404" sldId="262"/>
        </pc:sldMkLst>
      </pc:sldChg>
      <pc:sldChg chg="add modTransition">
        <pc:chgData name="Naga Raju" userId="e287402bcb6f9500" providerId="LiveId" clId="{FD957D8D-96F8-4196-A644-4EACF74703A2}" dt="2026-01-13T13:22:21.174" v="4"/>
        <pc:sldMkLst>
          <pc:docMk/>
          <pc:sldMk cId="208009257" sldId="263"/>
        </pc:sldMkLst>
      </pc:sldChg>
      <pc:sldChg chg="modSp add mod modTransition">
        <pc:chgData name="Naga Raju" userId="e287402bcb6f9500" providerId="LiveId" clId="{FD957D8D-96F8-4196-A644-4EACF74703A2}" dt="2026-01-13T13:24:47.396" v="19" actId="1076"/>
        <pc:sldMkLst>
          <pc:docMk/>
          <pc:sldMk cId="93774987" sldId="264"/>
        </pc:sldMkLst>
        <pc:spChg chg="mod">
          <ac:chgData name="Naga Raju" userId="e287402bcb6f9500" providerId="LiveId" clId="{FD957D8D-96F8-4196-A644-4EACF74703A2}" dt="2026-01-13T13:24:47.396" v="19" actId="1076"/>
          <ac:spMkLst>
            <pc:docMk/>
            <pc:sldMk cId="93774987" sldId="264"/>
            <ac:spMk id="5" creationId="{2355C9AA-1944-D90C-60FF-9BECE3B5A415}"/>
          </ac:spMkLst>
        </pc:spChg>
      </pc:sldChg>
      <pc:sldChg chg="modSp add mod modTransition">
        <pc:chgData name="Naga Raju" userId="e287402bcb6f9500" providerId="LiveId" clId="{FD957D8D-96F8-4196-A644-4EACF74703A2}" dt="2026-01-13T13:25:01.287" v="21" actId="1076"/>
        <pc:sldMkLst>
          <pc:docMk/>
          <pc:sldMk cId="2147529718" sldId="265"/>
        </pc:sldMkLst>
        <pc:spChg chg="mod">
          <ac:chgData name="Naga Raju" userId="e287402bcb6f9500" providerId="LiveId" clId="{FD957D8D-96F8-4196-A644-4EACF74703A2}" dt="2026-01-13T13:25:01.287" v="21" actId="1076"/>
          <ac:spMkLst>
            <pc:docMk/>
            <pc:sldMk cId="2147529718" sldId="265"/>
            <ac:spMk id="5" creationId="{D850096C-EF5E-7FBD-B91A-38CA181478F8}"/>
          </ac:spMkLst>
        </pc:spChg>
      </pc:sldChg>
      <pc:sldChg chg="modSp add mod modTransition">
        <pc:chgData name="Naga Raju" userId="e287402bcb6f9500" providerId="LiveId" clId="{FD957D8D-96F8-4196-A644-4EACF74703A2}" dt="2026-01-13T13:25:13.316" v="23" actId="1076"/>
        <pc:sldMkLst>
          <pc:docMk/>
          <pc:sldMk cId="312532778" sldId="266"/>
        </pc:sldMkLst>
        <pc:spChg chg="mod">
          <ac:chgData name="Naga Raju" userId="e287402bcb6f9500" providerId="LiveId" clId="{FD957D8D-96F8-4196-A644-4EACF74703A2}" dt="2026-01-13T13:25:13.316" v="23" actId="1076"/>
          <ac:spMkLst>
            <pc:docMk/>
            <pc:sldMk cId="312532778" sldId="266"/>
            <ac:spMk id="5" creationId="{E7AF83B3-AAA7-1E76-C2E8-2D63F7E0CD4A}"/>
          </ac:spMkLst>
        </pc:spChg>
      </pc:sldChg>
      <pc:sldChg chg="modSp add mod modTransition">
        <pc:chgData name="Naga Raju" userId="e287402bcb6f9500" providerId="LiveId" clId="{FD957D8D-96F8-4196-A644-4EACF74703A2}" dt="2026-01-13T13:25:22.808" v="25" actId="1076"/>
        <pc:sldMkLst>
          <pc:docMk/>
          <pc:sldMk cId="1679266331" sldId="267"/>
        </pc:sldMkLst>
        <pc:spChg chg="mod">
          <ac:chgData name="Naga Raju" userId="e287402bcb6f9500" providerId="LiveId" clId="{FD957D8D-96F8-4196-A644-4EACF74703A2}" dt="2026-01-13T13:25:22.808" v="25" actId="1076"/>
          <ac:spMkLst>
            <pc:docMk/>
            <pc:sldMk cId="1679266331" sldId="267"/>
            <ac:spMk id="3" creationId="{46C3DEE9-80DF-581F-4A0F-8442E2303986}"/>
          </ac:spMkLst>
        </pc:spChg>
      </pc:sldChg>
      <pc:sldChg chg="modSp add mod modTransition">
        <pc:chgData name="Naga Raju" userId="e287402bcb6f9500" providerId="LiveId" clId="{FD957D8D-96F8-4196-A644-4EACF74703A2}" dt="2026-01-13T13:25:33.087" v="27" actId="1076"/>
        <pc:sldMkLst>
          <pc:docMk/>
          <pc:sldMk cId="4238765086" sldId="268"/>
        </pc:sldMkLst>
        <pc:spChg chg="mod">
          <ac:chgData name="Naga Raju" userId="e287402bcb6f9500" providerId="LiveId" clId="{FD957D8D-96F8-4196-A644-4EACF74703A2}" dt="2026-01-13T13:25:33.087" v="27" actId="1076"/>
          <ac:spMkLst>
            <pc:docMk/>
            <pc:sldMk cId="4238765086" sldId="268"/>
            <ac:spMk id="3" creationId="{99A3AE6B-0307-0211-3501-48CC6353D035}"/>
          </ac:spMkLst>
        </pc:spChg>
      </pc:sldChg>
      <pc:sldChg chg="modSp add mod modTransition">
        <pc:chgData name="Naga Raju" userId="e287402bcb6f9500" providerId="LiveId" clId="{FD957D8D-96F8-4196-A644-4EACF74703A2}" dt="2026-01-13T13:25:42.467" v="29" actId="1076"/>
        <pc:sldMkLst>
          <pc:docMk/>
          <pc:sldMk cId="3506848448" sldId="269"/>
        </pc:sldMkLst>
        <pc:spChg chg="mod">
          <ac:chgData name="Naga Raju" userId="e287402bcb6f9500" providerId="LiveId" clId="{FD957D8D-96F8-4196-A644-4EACF74703A2}" dt="2026-01-13T13:25:42.467" v="29" actId="1076"/>
          <ac:spMkLst>
            <pc:docMk/>
            <pc:sldMk cId="3506848448" sldId="269"/>
            <ac:spMk id="3" creationId="{133B0644-4D50-53B8-FB3D-5AD6C879D957}"/>
          </ac:spMkLst>
        </pc:spChg>
      </pc:sldChg>
      <pc:sldChg chg="modSp add mod modTransition">
        <pc:chgData name="Naga Raju" userId="e287402bcb6f9500" providerId="LiveId" clId="{FD957D8D-96F8-4196-A644-4EACF74703A2}" dt="2026-01-13T13:26:37.775" v="37" actId="14100"/>
        <pc:sldMkLst>
          <pc:docMk/>
          <pc:sldMk cId="1324873263" sldId="270"/>
        </pc:sldMkLst>
        <pc:spChg chg="mod">
          <ac:chgData name="Naga Raju" userId="e287402bcb6f9500" providerId="LiveId" clId="{FD957D8D-96F8-4196-A644-4EACF74703A2}" dt="2026-01-13T13:26:33.850" v="36" actId="14100"/>
          <ac:spMkLst>
            <pc:docMk/>
            <pc:sldMk cId="1324873263" sldId="270"/>
            <ac:spMk id="3" creationId="{9509224C-A09C-BA34-5EC1-81ECDCDF42DD}"/>
          </ac:spMkLst>
        </pc:spChg>
        <pc:spChg chg="mod">
          <ac:chgData name="Naga Raju" userId="e287402bcb6f9500" providerId="LiveId" clId="{FD957D8D-96F8-4196-A644-4EACF74703A2}" dt="2026-01-13T13:26:37.775" v="37" actId="14100"/>
          <ac:spMkLst>
            <pc:docMk/>
            <pc:sldMk cId="1324873263" sldId="270"/>
            <ac:spMk id="5" creationId="{9B7C2E3D-ACF7-26E8-1B87-51495AFE4978}"/>
          </ac:spMkLst>
        </pc:spChg>
      </pc:sldChg>
      <pc:sldChg chg="modSp add mod modTransition">
        <pc:chgData name="Naga Raju" userId="e287402bcb6f9500" providerId="LiveId" clId="{FD957D8D-96F8-4196-A644-4EACF74703A2}" dt="2026-01-13T15:19:57.464" v="52" actId="2711"/>
        <pc:sldMkLst>
          <pc:docMk/>
          <pc:sldMk cId="2126341213" sldId="272"/>
        </pc:sldMkLst>
        <pc:spChg chg="mod">
          <ac:chgData name="Naga Raju" userId="e287402bcb6f9500" providerId="LiveId" clId="{FD957D8D-96F8-4196-A644-4EACF74703A2}" dt="2026-01-13T15:19:57.464" v="52" actId="2711"/>
          <ac:spMkLst>
            <pc:docMk/>
            <pc:sldMk cId="2126341213" sldId="272"/>
            <ac:spMk id="3" creationId="{5228C171-5FF2-977E-A70B-167ACA3BA0C5}"/>
          </ac:spMkLst>
        </pc:spChg>
        <pc:spChg chg="mod">
          <ac:chgData name="Naga Raju" userId="e287402bcb6f9500" providerId="LiveId" clId="{FD957D8D-96F8-4196-A644-4EACF74703A2}" dt="2026-01-13T15:19:47.890" v="50" actId="1076"/>
          <ac:spMkLst>
            <pc:docMk/>
            <pc:sldMk cId="2126341213" sldId="272"/>
            <ac:spMk id="5" creationId="{4F18D0F1-298A-3332-8C9D-DEDA1B7BC705}"/>
          </ac:spMkLst>
        </pc:spChg>
        <pc:spChg chg="mod">
          <ac:chgData name="Naga Raju" userId="e287402bcb6f9500" providerId="LiveId" clId="{FD957D8D-96F8-4196-A644-4EACF74703A2}" dt="2026-01-13T13:27:23.482" v="43" actId="14100"/>
          <ac:spMkLst>
            <pc:docMk/>
            <pc:sldMk cId="2126341213" sldId="272"/>
            <ac:spMk id="7" creationId="{4A249A87-3A6A-98C2-5E68-219F46164AB8}"/>
          </ac:spMkLst>
        </pc:spChg>
      </pc:sldChg>
      <pc:sldChg chg="modSp add mod modTransition">
        <pc:chgData name="Naga Raju" userId="e287402bcb6f9500" providerId="LiveId" clId="{FD957D8D-96F8-4196-A644-4EACF74703A2}" dt="2026-01-13T15:22:22.876" v="71" actId="2711"/>
        <pc:sldMkLst>
          <pc:docMk/>
          <pc:sldMk cId="3771245493" sldId="273"/>
        </pc:sldMkLst>
        <pc:spChg chg="mod">
          <ac:chgData name="Naga Raju" userId="e287402bcb6f9500" providerId="LiveId" clId="{FD957D8D-96F8-4196-A644-4EACF74703A2}" dt="2026-01-13T15:22:03.168" v="68" actId="2711"/>
          <ac:spMkLst>
            <pc:docMk/>
            <pc:sldMk cId="3771245493" sldId="273"/>
            <ac:spMk id="3" creationId="{DD1B541C-1119-2F30-376B-0EF9D9F39D6D}"/>
          </ac:spMkLst>
        </pc:spChg>
        <pc:spChg chg="mod">
          <ac:chgData name="Naga Raju" userId="e287402bcb6f9500" providerId="LiveId" clId="{FD957D8D-96F8-4196-A644-4EACF74703A2}" dt="2026-01-13T15:21:56.223" v="66" actId="1076"/>
          <ac:spMkLst>
            <pc:docMk/>
            <pc:sldMk cId="3771245493" sldId="273"/>
            <ac:spMk id="5" creationId="{704E8CE8-8FA2-7F63-0BAF-1636A50A72FA}"/>
          </ac:spMkLst>
        </pc:spChg>
        <pc:spChg chg="mod">
          <ac:chgData name="Naga Raju" userId="e287402bcb6f9500" providerId="LiveId" clId="{FD957D8D-96F8-4196-A644-4EACF74703A2}" dt="2026-01-13T15:22:22.876" v="71" actId="2711"/>
          <ac:spMkLst>
            <pc:docMk/>
            <pc:sldMk cId="3771245493" sldId="273"/>
            <ac:spMk id="7" creationId="{77EDCA15-1CDF-DEE9-B86A-EC1BE8F015E9}"/>
          </ac:spMkLst>
        </pc:spChg>
      </pc:sldChg>
      <pc:sldChg chg="modSp add mod modTransition">
        <pc:chgData name="Naga Raju" userId="e287402bcb6f9500" providerId="LiveId" clId="{FD957D8D-96F8-4196-A644-4EACF74703A2}" dt="2026-01-13T15:21:45.193" v="65" actId="14100"/>
        <pc:sldMkLst>
          <pc:docMk/>
          <pc:sldMk cId="872220891" sldId="274"/>
        </pc:sldMkLst>
        <pc:spChg chg="mod">
          <ac:chgData name="Naga Raju" userId="e287402bcb6f9500" providerId="LiveId" clId="{FD957D8D-96F8-4196-A644-4EACF74703A2}" dt="2026-01-13T15:21:28.823" v="61" actId="1076"/>
          <ac:spMkLst>
            <pc:docMk/>
            <pc:sldMk cId="872220891" sldId="274"/>
            <ac:spMk id="3" creationId="{785CC5E3-46DC-B096-0126-731A20C39111}"/>
          </ac:spMkLst>
        </pc:spChg>
        <pc:spChg chg="mod">
          <ac:chgData name="Naga Raju" userId="e287402bcb6f9500" providerId="LiveId" clId="{FD957D8D-96F8-4196-A644-4EACF74703A2}" dt="2026-01-13T15:21:22.748" v="60" actId="1076"/>
          <ac:spMkLst>
            <pc:docMk/>
            <pc:sldMk cId="872220891" sldId="274"/>
            <ac:spMk id="4" creationId="{56417608-74C9-678F-B282-BAFD94483C1E}"/>
          </ac:spMkLst>
        </pc:spChg>
        <pc:spChg chg="mod">
          <ac:chgData name="Naga Raju" userId="e287402bcb6f9500" providerId="LiveId" clId="{FD957D8D-96F8-4196-A644-4EACF74703A2}" dt="2026-01-13T15:21:35.344" v="62" actId="1076"/>
          <ac:spMkLst>
            <pc:docMk/>
            <pc:sldMk cId="872220891" sldId="274"/>
            <ac:spMk id="7" creationId="{B836E6BC-A3DA-E18E-3F31-D4B97856F0D5}"/>
          </ac:spMkLst>
        </pc:spChg>
        <pc:picChg chg="mod">
          <ac:chgData name="Naga Raju" userId="e287402bcb6f9500" providerId="LiveId" clId="{FD957D8D-96F8-4196-A644-4EACF74703A2}" dt="2026-01-13T15:21:45.193" v="65" actId="14100"/>
          <ac:picMkLst>
            <pc:docMk/>
            <pc:sldMk cId="872220891" sldId="274"/>
            <ac:picMk id="6" creationId="{401C9BCB-E0CA-6F84-CF2D-1406FFAA21A1}"/>
          </ac:picMkLst>
        </pc:picChg>
      </pc:sldChg>
      <pc:sldChg chg="modSp add mod modTransition">
        <pc:chgData name="Naga Raju" userId="e287402bcb6f9500" providerId="LiveId" clId="{FD957D8D-96F8-4196-A644-4EACF74703A2}" dt="2026-01-13T15:24:28.778" v="87" actId="1076"/>
        <pc:sldMkLst>
          <pc:docMk/>
          <pc:sldMk cId="3008705611" sldId="275"/>
        </pc:sldMkLst>
        <pc:spChg chg="mod">
          <ac:chgData name="Naga Raju" userId="e287402bcb6f9500" providerId="LiveId" clId="{FD957D8D-96F8-4196-A644-4EACF74703A2}" dt="2026-01-13T15:24:18.283" v="85" actId="1076"/>
          <ac:spMkLst>
            <pc:docMk/>
            <pc:sldMk cId="3008705611" sldId="275"/>
            <ac:spMk id="3" creationId="{C67D895E-0411-F009-1817-28FBB714DF5C}"/>
          </ac:spMkLst>
        </pc:spChg>
        <pc:spChg chg="mod">
          <ac:chgData name="Naga Raju" userId="e287402bcb6f9500" providerId="LiveId" clId="{FD957D8D-96F8-4196-A644-4EACF74703A2}" dt="2026-01-13T15:22:48.563" v="74" actId="1076"/>
          <ac:spMkLst>
            <pc:docMk/>
            <pc:sldMk cId="3008705611" sldId="275"/>
            <ac:spMk id="4" creationId="{9D392DCD-710C-1137-DE0D-5D603BCF3ADB}"/>
          </ac:spMkLst>
        </pc:spChg>
        <pc:spChg chg="mod">
          <ac:chgData name="Naga Raju" userId="e287402bcb6f9500" providerId="LiveId" clId="{FD957D8D-96F8-4196-A644-4EACF74703A2}" dt="2026-01-13T15:24:25.656" v="86" actId="1076"/>
          <ac:spMkLst>
            <pc:docMk/>
            <pc:sldMk cId="3008705611" sldId="275"/>
            <ac:spMk id="7" creationId="{CCECFC6C-CA0D-6FEF-A4E3-6CD7164A31B4}"/>
          </ac:spMkLst>
        </pc:spChg>
        <pc:picChg chg="mod">
          <ac:chgData name="Naga Raju" userId="e287402bcb6f9500" providerId="LiveId" clId="{FD957D8D-96F8-4196-A644-4EACF74703A2}" dt="2026-01-13T15:24:28.778" v="87" actId="1076"/>
          <ac:picMkLst>
            <pc:docMk/>
            <pc:sldMk cId="3008705611" sldId="275"/>
            <ac:picMk id="6" creationId="{0435C8B0-8F2D-D748-561F-2E9A32F22678}"/>
          </ac:picMkLst>
        </pc:picChg>
      </pc:sldChg>
      <pc:sldChg chg="modSp add mod modTransition">
        <pc:chgData name="Naga Raju" userId="e287402bcb6f9500" providerId="LiveId" clId="{FD957D8D-96F8-4196-A644-4EACF74703A2}" dt="2026-01-13T15:26:32.938" v="96" actId="1076"/>
        <pc:sldMkLst>
          <pc:docMk/>
          <pc:sldMk cId="3818190311" sldId="276"/>
        </pc:sldMkLst>
        <pc:spChg chg="mod">
          <ac:chgData name="Naga Raju" userId="e287402bcb6f9500" providerId="LiveId" clId="{FD957D8D-96F8-4196-A644-4EACF74703A2}" dt="2026-01-13T15:25:42.645" v="93" actId="14100"/>
          <ac:spMkLst>
            <pc:docMk/>
            <pc:sldMk cId="3818190311" sldId="276"/>
            <ac:spMk id="3" creationId="{9FBBD3A8-B276-C51F-BFC7-C67E14AC81FE}"/>
          </ac:spMkLst>
        </pc:spChg>
        <pc:spChg chg="mod">
          <ac:chgData name="Naga Raju" userId="e287402bcb6f9500" providerId="LiveId" clId="{FD957D8D-96F8-4196-A644-4EACF74703A2}" dt="2026-01-13T15:25:53.316" v="95" actId="255"/>
          <ac:spMkLst>
            <pc:docMk/>
            <pc:sldMk cId="3818190311" sldId="276"/>
            <ac:spMk id="5" creationId="{CA657112-F7ED-AEAC-6B4A-F87731A95575}"/>
          </ac:spMkLst>
        </pc:spChg>
        <pc:spChg chg="mod">
          <ac:chgData name="Naga Raju" userId="e287402bcb6f9500" providerId="LiveId" clId="{FD957D8D-96F8-4196-A644-4EACF74703A2}" dt="2026-01-13T15:26:32.938" v="96" actId="1076"/>
          <ac:spMkLst>
            <pc:docMk/>
            <pc:sldMk cId="3818190311" sldId="276"/>
            <ac:spMk id="6" creationId="{D5F2E2FC-9D88-3C19-101E-88163266ED57}"/>
          </ac:spMkLst>
        </pc:spChg>
      </pc:sldChg>
      <pc:sldChg chg="modSp add mod modTransition">
        <pc:chgData name="Naga Raju" userId="e287402bcb6f9500" providerId="LiveId" clId="{FD957D8D-96F8-4196-A644-4EACF74703A2}" dt="2026-01-13T15:26:46.950" v="98" actId="1076"/>
        <pc:sldMkLst>
          <pc:docMk/>
          <pc:sldMk cId="1744571693" sldId="277"/>
        </pc:sldMkLst>
        <pc:spChg chg="mod">
          <ac:chgData name="Naga Raju" userId="e287402bcb6f9500" providerId="LiveId" clId="{FD957D8D-96F8-4196-A644-4EACF74703A2}" dt="2026-01-13T15:26:42.596" v="97" actId="1076"/>
          <ac:spMkLst>
            <pc:docMk/>
            <pc:sldMk cId="1744571693" sldId="277"/>
            <ac:spMk id="4" creationId="{6F3CACC9-FDC2-1E33-9DFD-8A734FF00572}"/>
          </ac:spMkLst>
        </pc:spChg>
        <pc:picChg chg="mod">
          <ac:chgData name="Naga Raju" userId="e287402bcb6f9500" providerId="LiveId" clId="{FD957D8D-96F8-4196-A644-4EACF74703A2}" dt="2026-01-13T15:26:46.950" v="98" actId="1076"/>
          <ac:picMkLst>
            <pc:docMk/>
            <pc:sldMk cId="1744571693" sldId="277"/>
            <ac:picMk id="3" creationId="{436DE3C5-EE50-46A2-C3D4-4FADBA8A5699}"/>
          </ac:picMkLst>
        </pc:picChg>
      </pc:sldChg>
      <pc:sldChg chg="modSp add mod modTransition">
        <pc:chgData name="Naga Raju" userId="e287402bcb6f9500" providerId="LiveId" clId="{FD957D8D-96F8-4196-A644-4EACF74703A2}" dt="2026-01-13T15:25:16.800" v="90" actId="1076"/>
        <pc:sldMkLst>
          <pc:docMk/>
          <pc:sldMk cId="529630778" sldId="278"/>
        </pc:sldMkLst>
        <pc:spChg chg="mod">
          <ac:chgData name="Naga Raju" userId="e287402bcb6f9500" providerId="LiveId" clId="{FD957D8D-96F8-4196-A644-4EACF74703A2}" dt="2026-01-13T15:24:53.997" v="89" actId="2711"/>
          <ac:spMkLst>
            <pc:docMk/>
            <pc:sldMk cId="529630778" sldId="278"/>
            <ac:spMk id="3" creationId="{3C002D6E-E2AF-A426-8E3D-15981D52D7B2}"/>
          </ac:spMkLst>
        </pc:spChg>
        <pc:spChg chg="mod">
          <ac:chgData name="Naga Raju" userId="e287402bcb6f9500" providerId="LiveId" clId="{FD957D8D-96F8-4196-A644-4EACF74703A2}" dt="2026-01-13T15:24:41.081" v="88" actId="1076"/>
          <ac:spMkLst>
            <pc:docMk/>
            <pc:sldMk cId="529630778" sldId="278"/>
            <ac:spMk id="5" creationId="{1053DF3B-FF02-A22C-918C-5592DDEC6E28}"/>
          </ac:spMkLst>
        </pc:spChg>
        <pc:spChg chg="mod">
          <ac:chgData name="Naga Raju" userId="e287402bcb6f9500" providerId="LiveId" clId="{FD957D8D-96F8-4196-A644-4EACF74703A2}" dt="2026-01-13T15:25:16.800" v="90" actId="1076"/>
          <ac:spMkLst>
            <pc:docMk/>
            <pc:sldMk cId="529630778" sldId="278"/>
            <ac:spMk id="7" creationId="{3AF0A58B-9BBA-33D8-0FF1-C658C25A9392}"/>
          </ac:spMkLst>
        </pc:spChg>
      </pc:sldChg>
      <pc:sldChg chg="addSp modSp add mod modTransition">
        <pc:chgData name="Naga Raju" userId="e287402bcb6f9500" providerId="LiveId" clId="{FD957D8D-96F8-4196-A644-4EACF74703A2}" dt="2026-01-13T15:31:34.869" v="106" actId="207"/>
        <pc:sldMkLst>
          <pc:docMk/>
          <pc:sldMk cId="2664004942" sldId="279"/>
        </pc:sldMkLst>
        <pc:spChg chg="mod">
          <ac:chgData name="Naga Raju" userId="e287402bcb6f9500" providerId="LiveId" clId="{FD957D8D-96F8-4196-A644-4EACF74703A2}" dt="2026-01-13T13:22:21.362" v="5" actId="27636"/>
          <ac:spMkLst>
            <pc:docMk/>
            <pc:sldMk cId="2664004942" sldId="279"/>
            <ac:spMk id="4" creationId="{A228600E-411A-837A-AA9C-4F6A2FA726D5}"/>
          </ac:spMkLst>
        </pc:spChg>
        <pc:spChg chg="mod">
          <ac:chgData name="Naga Raju" userId="e287402bcb6f9500" providerId="LiveId" clId="{FD957D8D-96F8-4196-A644-4EACF74703A2}" dt="2026-01-13T15:28:07.939" v="99" actId="1076"/>
          <ac:spMkLst>
            <pc:docMk/>
            <pc:sldMk cId="2664004942" sldId="279"/>
            <ac:spMk id="6" creationId="{1FB533BF-76AD-18EB-5F5A-C9F9AE569D70}"/>
          </ac:spMkLst>
        </pc:spChg>
        <pc:picChg chg="add mod">
          <ac:chgData name="Naga Raju" userId="e287402bcb6f9500" providerId="LiveId" clId="{FD957D8D-96F8-4196-A644-4EACF74703A2}" dt="2026-01-13T15:31:34.869" v="106" actId="207"/>
          <ac:picMkLst>
            <pc:docMk/>
            <pc:sldMk cId="2664004942" sldId="279"/>
            <ac:picMk id="3" creationId="{3C511236-775A-1AEC-BC57-58554AD10715}"/>
          </ac:picMkLst>
        </pc:picChg>
      </pc:sldChg>
      <pc:sldChg chg="del">
        <pc:chgData name="Naga Raju" userId="e287402bcb6f9500" providerId="LiveId" clId="{FD957D8D-96F8-4196-A644-4EACF74703A2}" dt="2026-01-13T15:17:58.089" v="49" actId="2696"/>
        <pc:sldMkLst>
          <pc:docMk/>
          <pc:sldMk cId="3364595382" sldId="323"/>
        </pc:sldMkLst>
      </pc:sldChg>
      <pc:sldChg chg="new del">
        <pc:chgData name="Naga Raju" userId="e287402bcb6f9500" providerId="LiveId" clId="{FD957D8D-96F8-4196-A644-4EACF74703A2}" dt="2026-01-13T13:20:28.614" v="2" actId="47"/>
        <pc:sldMkLst>
          <pc:docMk/>
          <pc:sldMk cId="466068082" sldId="324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1028921850" sldId="325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932827659" sldId="326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813391643" sldId="327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313304094" sldId="328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740497466" sldId="329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247129532" sldId="330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1881370362" sldId="331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3078529299" sldId="332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847190068" sldId="333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1859066059" sldId="335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922199960" sldId="336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1206526750" sldId="337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3830222833" sldId="338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2703735008" sldId="339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1261224535" sldId="340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4248986070" sldId="341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1902213768" sldId="342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1619929985" sldId="343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2976877436" sldId="344"/>
        </pc:sldMkLst>
      </pc:sldChg>
      <pc:sldChg chg="add">
        <pc:chgData name="Naga Raju" userId="e287402bcb6f9500" providerId="LiveId" clId="{FD957D8D-96F8-4196-A644-4EACF74703A2}" dt="2026-01-13T13:20:18.532" v="1"/>
        <pc:sldMkLst>
          <pc:docMk/>
          <pc:sldMk cId="1608480383" sldId="345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4144735899" sldId="346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1258389262" sldId="347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3170961225" sldId="348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1908649404" sldId="349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481339328" sldId="350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290906117" sldId="351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1162952269" sldId="352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825251680" sldId="353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1525717423" sldId="354"/>
        </pc:sldMkLst>
      </pc:sldChg>
      <pc:sldChg chg="add">
        <pc:chgData name="Naga Raju" userId="e287402bcb6f9500" providerId="LiveId" clId="{FD957D8D-96F8-4196-A644-4EACF74703A2}" dt="2026-01-13T13:21:11.063" v="3"/>
        <pc:sldMkLst>
          <pc:docMk/>
          <pc:sldMk cId="1136776918" sldId="355"/>
        </pc:sldMkLst>
      </pc:sldChg>
      <pc:sldChg chg="add modTransition">
        <pc:chgData name="Naga Raju" userId="e287402bcb6f9500" providerId="LiveId" clId="{FD957D8D-96F8-4196-A644-4EACF74703A2}" dt="2026-01-13T13:22:21.174" v="4"/>
        <pc:sldMkLst>
          <pc:docMk/>
          <pc:sldMk cId="1783613650" sldId="356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3585977695" sldId="357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3822452238" sldId="358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3125049221" sldId="359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2875323786" sldId="360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977519221" sldId="361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1665214250" sldId="362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3508810854" sldId="363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245348078" sldId="364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680385665" sldId="365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820187589" sldId="366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825014680" sldId="367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2291697031" sldId="368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1603464045" sldId="369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2508299991" sldId="370"/>
        </pc:sldMkLst>
      </pc:sldChg>
      <pc:sldChg chg="add">
        <pc:chgData name="Naga Raju" userId="e287402bcb6f9500" providerId="LiveId" clId="{FD957D8D-96F8-4196-A644-4EACF74703A2}" dt="2026-01-13T15:34:51.642" v="107"/>
        <pc:sldMkLst>
          <pc:docMk/>
          <pc:sldMk cId="233867746" sldId="371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1491326486" sldId="372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60924437" sldId="373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3082709927" sldId="374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3426785069" sldId="375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2174862424" sldId="376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2651723214" sldId="377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3774604538" sldId="378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1365418334" sldId="379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1453035502" sldId="380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2584183688" sldId="381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558692177" sldId="382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155631495" sldId="383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3988962766" sldId="384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4131631" sldId="385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2211960532" sldId="386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1832246544" sldId="387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20096834" sldId="388"/>
        </pc:sldMkLst>
      </pc:sldChg>
      <pc:sldChg chg="add">
        <pc:chgData name="Naga Raju" userId="e287402bcb6f9500" providerId="LiveId" clId="{FD957D8D-96F8-4196-A644-4EACF74703A2}" dt="2026-01-13T15:36:22.519" v="108"/>
        <pc:sldMkLst>
          <pc:docMk/>
          <pc:sldMk cId="1484389087" sldId="389"/>
        </pc:sldMkLst>
      </pc:sldChg>
      <pc:sldChg chg="add">
        <pc:chgData name="Naga Raju" userId="e287402bcb6f9500" providerId="LiveId" clId="{FD957D8D-96F8-4196-A644-4EACF74703A2}" dt="2026-01-13T15:37:18.503" v="112"/>
        <pc:sldMkLst>
          <pc:docMk/>
          <pc:sldMk cId="2161046298" sldId="390"/>
        </pc:sldMkLst>
      </pc:sldChg>
      <pc:sldChg chg="add del">
        <pc:chgData name="Naga Raju" userId="e287402bcb6f9500" providerId="LiveId" clId="{FD957D8D-96F8-4196-A644-4EACF74703A2}" dt="2026-01-13T15:36:37.999" v="109" actId="47"/>
        <pc:sldMkLst>
          <pc:docMk/>
          <pc:sldMk cId="2433072782" sldId="390"/>
        </pc:sldMkLst>
      </pc:sldChg>
      <pc:sldChg chg="new del">
        <pc:chgData name="Naga Raju" userId="e287402bcb6f9500" providerId="LiveId" clId="{FD957D8D-96F8-4196-A644-4EACF74703A2}" dt="2026-01-13T15:36:45.438" v="111" actId="47"/>
        <pc:sldMkLst>
          <pc:docMk/>
          <pc:sldMk cId="2659126270" sldId="390"/>
        </pc:sldMkLst>
      </pc:sldChg>
      <pc:sldChg chg="add">
        <pc:chgData name="Naga Raju" userId="e287402bcb6f9500" providerId="LiveId" clId="{FD957D8D-96F8-4196-A644-4EACF74703A2}" dt="2026-01-13T15:37:18.503" v="112"/>
        <pc:sldMkLst>
          <pc:docMk/>
          <pc:sldMk cId="2139857712" sldId="391"/>
        </pc:sldMkLst>
      </pc:sldChg>
      <pc:sldChg chg="add">
        <pc:chgData name="Naga Raju" userId="e287402bcb6f9500" providerId="LiveId" clId="{FD957D8D-96F8-4196-A644-4EACF74703A2}" dt="2026-01-13T15:37:18.503" v="112"/>
        <pc:sldMkLst>
          <pc:docMk/>
          <pc:sldMk cId="1027939710" sldId="392"/>
        </pc:sldMkLst>
      </pc:sldChg>
      <pc:sldChg chg="add">
        <pc:chgData name="Naga Raju" userId="e287402bcb6f9500" providerId="LiveId" clId="{FD957D8D-96F8-4196-A644-4EACF74703A2}" dt="2026-01-13T15:37:18.503" v="112"/>
        <pc:sldMkLst>
          <pc:docMk/>
          <pc:sldMk cId="2802366967" sldId="393"/>
        </pc:sldMkLst>
      </pc:sldChg>
      <pc:sldChg chg="add">
        <pc:chgData name="Naga Raju" userId="e287402bcb6f9500" providerId="LiveId" clId="{FD957D8D-96F8-4196-A644-4EACF74703A2}" dt="2026-01-13T15:37:18.503" v="112"/>
        <pc:sldMkLst>
          <pc:docMk/>
          <pc:sldMk cId="2975356930" sldId="394"/>
        </pc:sldMkLst>
      </pc:sldChg>
      <pc:sldChg chg="add">
        <pc:chgData name="Naga Raju" userId="e287402bcb6f9500" providerId="LiveId" clId="{FD957D8D-96F8-4196-A644-4EACF74703A2}" dt="2026-01-13T15:37:18.503" v="112"/>
        <pc:sldMkLst>
          <pc:docMk/>
          <pc:sldMk cId="3376328753" sldId="395"/>
        </pc:sldMkLst>
      </pc:sldChg>
      <pc:sldChg chg="add">
        <pc:chgData name="Naga Raju" userId="e287402bcb6f9500" providerId="LiveId" clId="{FD957D8D-96F8-4196-A644-4EACF74703A2}" dt="2026-01-13T15:37:18.503" v="112"/>
        <pc:sldMkLst>
          <pc:docMk/>
          <pc:sldMk cId="183211437" sldId="396"/>
        </pc:sldMkLst>
      </pc:sldChg>
      <pc:sldChg chg="add">
        <pc:chgData name="Naga Raju" userId="e287402bcb6f9500" providerId="LiveId" clId="{FD957D8D-96F8-4196-A644-4EACF74703A2}" dt="2026-01-13T15:37:18.503" v="112"/>
        <pc:sldMkLst>
          <pc:docMk/>
          <pc:sldMk cId="728788139" sldId="397"/>
        </pc:sldMkLst>
      </pc:sldChg>
      <pc:sldChg chg="add">
        <pc:chgData name="Naga Raju" userId="e287402bcb6f9500" providerId="LiveId" clId="{FD957D8D-96F8-4196-A644-4EACF74703A2}" dt="2026-01-13T15:37:18.503" v="112"/>
        <pc:sldMkLst>
          <pc:docMk/>
          <pc:sldMk cId="2052862909" sldId="3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3073400" y="8688388"/>
            <a:ext cx="287972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88" tIns="45194" rIns="90388" bIns="45194" numCol="1" anchor="b" anchorCtr="0" compatLnSpc="1">
            <a:prstTxWarp prst="textNoShape">
              <a:avLst/>
            </a:prstTxWarp>
          </a:bodyPr>
          <a:lstStyle>
            <a:lvl1pPr algn="r" defTabSz="835025">
              <a:defRPr sz="1000" b="1"/>
            </a:lvl1pPr>
          </a:lstStyle>
          <a:p>
            <a:pPr>
              <a:defRPr/>
            </a:pPr>
            <a:r>
              <a:rPr lang="en-IN"/>
              <a:t>DC Meeting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5953125" y="8688388"/>
            <a:ext cx="620713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88" tIns="45194" rIns="90388" bIns="45194" numCol="1" anchor="b" anchorCtr="0" compatLnSpc="1">
            <a:prstTxWarp prst="textNoShape">
              <a:avLst/>
            </a:prstTxWarp>
          </a:bodyPr>
          <a:lstStyle>
            <a:lvl1pPr defTabSz="835025">
              <a:defRPr sz="1000" b="1"/>
            </a:lvl1pPr>
          </a:lstStyle>
          <a:p>
            <a:pPr>
              <a:defRPr/>
            </a:pPr>
            <a:fld id="{73B4E500-E37F-4B0E-96AA-0E2483706BB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6261894" y="10052844"/>
            <a:ext cx="200025" cy="15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2" descr="D:\Design Images\pic\search-bar-bg.jp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463"/>
            <a:ext cx="20796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58750"/>
            <a:ext cx="6645275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88" tIns="45194" rIns="90388" bIns="45194" numCol="1" anchor="t" anchorCtr="0" compatLnSpc="1">
            <a:prstTxWarp prst="textNoShape">
              <a:avLst/>
            </a:prstTxWarp>
          </a:bodyPr>
          <a:lstStyle>
            <a:lvl1pPr marL="176213" defTabSz="835025">
              <a:defRPr sz="1100" b="1"/>
            </a:lvl1pPr>
          </a:lstStyle>
          <a:p>
            <a:pPr>
              <a:defRPr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7749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8797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88" tIns="45194" rIns="90388" bIns="45194" numCol="1" anchor="t" anchorCtr="0" compatLnSpc="1">
            <a:prstTxWarp prst="textNoShape">
              <a:avLst/>
            </a:prstTxWarp>
          </a:bodyPr>
          <a:lstStyle>
            <a:lvl1pPr defTabSz="835025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763963" y="0"/>
            <a:ext cx="28797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88" tIns="45194" rIns="90388" bIns="45194" numCol="1" anchor="t" anchorCtr="0" compatLnSpc="1">
            <a:prstTxWarp prst="textNoShape">
              <a:avLst/>
            </a:prstTxWarp>
          </a:bodyPr>
          <a:lstStyle>
            <a:lvl1pPr algn="r" defTabSz="835025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255D118-8232-4825-B18F-F0CD1BEB431D}" type="datetime1">
              <a:rPr lang="en-US"/>
              <a:pPr>
                <a:defRPr/>
              </a:pPr>
              <a:t>1/13/2026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688975"/>
            <a:ext cx="5502275" cy="3438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63575" y="4357688"/>
            <a:ext cx="5318125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88" tIns="45194" rIns="90388" bIns="451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713788"/>
            <a:ext cx="287972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88" tIns="45194" rIns="90388" bIns="45194" numCol="1" anchor="b" anchorCtr="0" compatLnSpc="1">
            <a:prstTxWarp prst="textNoShape">
              <a:avLst/>
            </a:prstTxWarp>
          </a:bodyPr>
          <a:lstStyle>
            <a:lvl1pPr defTabSz="835025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IN"/>
              <a:t>DC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763963" y="8713788"/>
            <a:ext cx="287972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88" tIns="45194" rIns="90388" bIns="45194" numCol="1" anchor="b" anchorCtr="0" compatLnSpc="1">
            <a:prstTxWarp prst="textNoShape">
              <a:avLst/>
            </a:prstTxWarp>
          </a:bodyPr>
          <a:lstStyle>
            <a:lvl1pPr algn="r" defTabSz="835025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36F143FB-66E5-4E47-8069-3C3B0CBB9B7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9829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73088" y="688975"/>
            <a:ext cx="5499100" cy="34385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N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CD1C9B-69BB-40ED-88E4-C0F9C29B81B8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39941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IN"/>
              <a:t>DC Meeting</a:t>
            </a:r>
          </a:p>
        </p:txBody>
      </p:sp>
      <p:sp>
        <p:nvSpPr>
          <p:cNvPr id="39942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42875"/>
            <a:ext cx="9144000" cy="642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8575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" name="Rectangle 5"/>
          <p:cNvSpPr/>
          <p:nvPr userDrawn="1"/>
        </p:nvSpPr>
        <p:spPr>
          <a:xfrm>
            <a:off x="6858000" y="5286375"/>
            <a:ext cx="28575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Rectangle 49"/>
          <p:cNvSpPr>
            <a:spLocks noChangeArrowheads="1"/>
          </p:cNvSpPr>
          <p:nvPr userDrawn="1"/>
        </p:nvSpPr>
        <p:spPr bwMode="auto">
          <a:xfrm>
            <a:off x="0" y="4189413"/>
            <a:ext cx="9144000" cy="36512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06" y="4786326"/>
            <a:ext cx="9072594" cy="468638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06" y="5252831"/>
            <a:ext cx="9072594" cy="357190"/>
          </a:xfrm>
        </p:spPr>
        <p:txBody>
          <a:bodyPr>
            <a:noAutofit/>
          </a:bodyPr>
          <a:lstStyle>
            <a:lvl1pPr marL="0" indent="0" algn="r">
              <a:buNone/>
              <a:defRPr sz="19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3" y="142875"/>
            <a:ext cx="2386224" cy="738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7" y="337220"/>
            <a:ext cx="1728191" cy="4171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4"/>
            <a:ext cx="8258204" cy="52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74709-785F-457C-9429-4E3DA889C601}" type="datetime3">
              <a:rPr lang="en-US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 dirty="0"/>
              <a:t>CSE4004 WT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6FC18-A483-43BC-83D0-C7F7814867A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61756"/>
            <a:ext cx="1584176" cy="490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269912"/>
            <a:ext cx="1135873" cy="27417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8674"/>
            <a:ext cx="4038600" cy="42148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8674"/>
            <a:ext cx="4038600" cy="42148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210CE-E9BF-439F-887E-E5FC4510379A}" type="datetime3">
              <a:rPr lang="en-US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IN" dirty="0"/>
              <a:t>CSE4004 WT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8C114-B763-4CBF-B5DD-49D2D8823C4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61756"/>
            <a:ext cx="1584176" cy="490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269912"/>
            <a:ext cx="1135873" cy="27417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52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28674"/>
            <a:ext cx="4040188" cy="53313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00178"/>
            <a:ext cx="4040188" cy="371477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28674"/>
            <a:ext cx="4041775" cy="53313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500178"/>
            <a:ext cx="4041775" cy="371477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B9085-2344-4D33-ABA8-34A6022C206F}" type="datetime3">
              <a:rPr lang="en-US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IN" dirty="0"/>
              <a:t>CSE4004 WT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66475-10CE-487A-A234-748010D13EC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61756"/>
            <a:ext cx="1584176" cy="490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269912"/>
            <a:ext cx="1135873" cy="27417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5BE3B-6E56-4DBB-8503-D66D5865FAEA}" type="datetime3">
              <a:rPr lang="en-US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 dirty="0"/>
              <a:t>CSE4004 WT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88A24-15B2-4014-B454-8406F43B342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61756"/>
            <a:ext cx="1584176" cy="490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269912"/>
            <a:ext cx="1135873" cy="27417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C778C-E472-459B-A199-6D1A098CE9FE}" type="datetime3">
              <a:rPr lang="en-US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IN" dirty="0"/>
              <a:t>CSE4004 WT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E58E4-4C09-4B68-AA89-9B519AD825D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61756"/>
            <a:ext cx="1584176" cy="490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269912"/>
            <a:ext cx="1135873" cy="27417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58175" cy="5222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00125"/>
            <a:ext cx="8229600" cy="41052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85099-9D73-4FF5-824F-18922298BE49}" type="datetime3">
              <a:rPr lang="en-US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 dirty="0"/>
              <a:t>CSE4004 WT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75163-F4B9-4804-9087-CAD0DE4888D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61756"/>
            <a:ext cx="1584176" cy="490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269912"/>
            <a:ext cx="1135873" cy="27417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58175" cy="5222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00125"/>
            <a:ext cx="4038600" cy="4105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4105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3C916-84AC-49A4-BA95-C87AE8C788FC}" type="datetime3">
              <a:rPr lang="en-US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IN" dirty="0"/>
              <a:t>CSE4004 WT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436D7-947C-46F4-AAB0-A4F6E570EC1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61756"/>
            <a:ext cx="1584176" cy="490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269912"/>
            <a:ext cx="1135873" cy="27417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42875"/>
            <a:ext cx="9144000" cy="642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8575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" name="Rectangle 5"/>
          <p:cNvSpPr/>
          <p:nvPr userDrawn="1"/>
        </p:nvSpPr>
        <p:spPr>
          <a:xfrm>
            <a:off x="6858000" y="5286375"/>
            <a:ext cx="285750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Rectangle 49"/>
          <p:cNvSpPr>
            <a:spLocks noChangeArrowheads="1"/>
          </p:cNvSpPr>
          <p:nvPr userDrawn="1"/>
        </p:nvSpPr>
        <p:spPr bwMode="auto">
          <a:xfrm>
            <a:off x="0" y="4189413"/>
            <a:ext cx="9144000" cy="36512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06" y="5252831"/>
            <a:ext cx="9072594" cy="357190"/>
          </a:xfrm>
        </p:spPr>
        <p:txBody>
          <a:bodyPr>
            <a:noAutofit/>
          </a:bodyPr>
          <a:lstStyle>
            <a:lvl1pPr marL="0" indent="0" algn="r">
              <a:buNone/>
              <a:defRPr sz="19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3" y="142875"/>
            <a:ext cx="2386224" cy="738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7" y="337220"/>
            <a:ext cx="1728191" cy="4171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715375" y="238125"/>
            <a:ext cx="428625" cy="4968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00125"/>
            <a:ext cx="82296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875" y="5297488"/>
            <a:ext cx="1674813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C5123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8B9D937-9D35-46BF-A1AD-A550A037BCB7}" type="datetime3">
              <a:rPr lang="en-US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5275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r>
              <a:rPr lang="en-IN" dirty="0"/>
              <a:t>CSE4004 WT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5375" y="274638"/>
            <a:ext cx="428625" cy="428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3BC23E-C0FD-44A0-8393-5A086AC36B3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58175" cy="522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42875" cy="5724525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cxnSp>
        <p:nvCxnSpPr>
          <p:cNvPr id="13" name="Straight Connector 12"/>
          <p:cNvCxnSpPr/>
          <p:nvPr userDrawn="1"/>
        </p:nvCxnSpPr>
        <p:spPr>
          <a:xfrm rot="5400000">
            <a:off x="6910388" y="5456238"/>
            <a:ext cx="179387" cy="158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9" r:id="rId9"/>
  </p:sldLayoutIdLst>
  <p:transition>
    <p:wipe dir="r"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rgbClr val="0033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399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399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399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399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accent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accent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accent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accent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grid-template-rows" TargetMode="External"/><Relationship Id="rId2" Type="http://schemas.openxmlformats.org/officeDocument/2006/relationships/hyperlink" Target="https://developer.mozilla.org/en-US/docs/Web/CSS/grid-template-colum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row-gap" TargetMode="External"/><Relationship Id="rId2" Type="http://schemas.openxmlformats.org/officeDocument/2006/relationships/hyperlink" Target="https://developer.mozilla.org/en-US/docs/Web/CSS/column-gap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wt/exe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ul.asp" TargetMode="External"/><Relationship Id="rId2" Type="http://schemas.openxmlformats.org/officeDocument/2006/relationships/hyperlink" Target="https://www.w3schools.com/tags/tag_ol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w3schools.com/tags/tag_menu.asp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tag_iframe.asp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wt/exe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w3schools.com/tags/tryit.asp?filename=tryhtml_area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org/" TargetMode="External"/><Relationship Id="rId2" Type="http://schemas.openxmlformats.org/officeDocument/2006/relationships/hyperlink" Target="ftp://ftp.rfc-editor.org/in-notes/std/std13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cann.org/tlds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684213" y="1920875"/>
            <a:ext cx="78882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hangingPunct="0"/>
            <a:r>
              <a:rPr lang="en-US" sz="2400" b="1" dirty="0">
                <a:solidFill>
                  <a:srgbClr val="003399"/>
                </a:solidFill>
                <a:ea typeface="Arial Unicode MS" pitchFamily="34" charset="-128"/>
                <a:cs typeface="Arial Unicode MS" pitchFamily="34" charset="-128"/>
              </a:rPr>
              <a:t>CSE4004 – Web Technologies</a:t>
            </a:r>
          </a:p>
          <a:p>
            <a:pPr hangingPunct="0"/>
            <a:r>
              <a:rPr lang="en-US" sz="2400" b="1" dirty="0"/>
              <a:t>					</a:t>
            </a:r>
          </a:p>
          <a:p>
            <a:r>
              <a:rPr lang="en-US" sz="2400" b="1" dirty="0"/>
              <a:t>	 </a:t>
            </a:r>
            <a:r>
              <a:rPr lang="en-US" sz="2400" dirty="0"/>
              <a:t>Web Essentials: </a:t>
            </a:r>
          </a:p>
          <a:p>
            <a:r>
              <a:rPr lang="en-US" sz="2400" dirty="0"/>
              <a:t>		Clients, Servers, and Communication</a:t>
            </a:r>
          </a:p>
          <a:p>
            <a:pPr hangingPunct="0"/>
            <a:endParaRPr lang="en-US" sz="2400" b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4BF4FF-9194-4A62-B50A-A359FDE7C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the WWW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Hypertext</a:t>
            </a:r>
          </a:p>
          <a:p>
            <a:r>
              <a:rPr lang="en-US" dirty="0"/>
              <a:t>Uniform Resource Locator (URL)</a:t>
            </a:r>
          </a:p>
          <a:p>
            <a:r>
              <a:rPr lang="en-US" dirty="0"/>
              <a:t>Markup language</a:t>
            </a:r>
          </a:p>
          <a:p>
            <a:r>
              <a:rPr lang="en-US" dirty="0"/>
              <a:t>Web Standards and the W3C Consortium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062954"/>
      </p:ext>
    </p:extLst>
  </p:cSld>
  <p:clrMapOvr>
    <a:masterClrMapping/>
  </p:clrMapOvr>
  <p:transition>
    <p:wipe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100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7300"/>
            <a:ext cx="5976664" cy="4029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418334"/>
      </p:ext>
    </p:extLst>
  </p:cSld>
  <p:clrMapOvr>
    <a:masterClrMapping/>
  </p:clrMapOvr>
  <p:transition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Position: relative is similar to static in that </a:t>
            </a:r>
            <a:r>
              <a:rPr lang="en-US" b="1" dirty="0">
                <a:solidFill>
                  <a:srgbClr val="C00000"/>
                </a:solidFill>
              </a:rPr>
              <a:t>relatively positioned elements</a:t>
            </a:r>
            <a:r>
              <a:rPr lang="en-US" b="1" dirty="0"/>
              <a:t> will follow the normal flow of the webpage.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&lt;div class=“first purple"&gt;&lt;/div&gt;</a:t>
            </a:r>
          </a:p>
          <a:p>
            <a:pPr marL="0" indent="0">
              <a:buNone/>
            </a:pPr>
            <a:r>
              <a:rPr lang="en-US" b="1" dirty="0"/>
              <a:t>	&lt;div class="another green"&gt;&lt;/div&gt;</a:t>
            </a:r>
          </a:p>
          <a:p>
            <a:pPr marL="0" indent="0">
              <a:buNone/>
            </a:pPr>
            <a:endParaRPr lang="en-US" b="1" dirty="0"/>
          </a:p>
          <a:p>
            <a:pPr marL="800100" lvl="2" indent="0">
              <a:buNone/>
            </a:pPr>
            <a:r>
              <a:rPr lang="en-US" b="1" dirty="0"/>
              <a:t>.first { position: static; } </a:t>
            </a:r>
          </a:p>
          <a:p>
            <a:pPr marL="800100" lvl="2" indent="0">
              <a:buNone/>
            </a:pPr>
            <a:r>
              <a:rPr lang="en-US" b="1" dirty="0"/>
              <a:t>.another { position: relative; top: 50px;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101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37006"/>
            <a:ext cx="2945904" cy="17049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284176"/>
            <a:ext cx="3515544" cy="17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35502"/>
      </p:ext>
    </p:extLst>
  </p:cSld>
  <p:clrMapOvr>
    <a:masterClrMapping/>
  </p:clrMapOvr>
  <p:transition>
    <p:wipe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relative (Parent – Child)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b="1" dirty="0"/>
              <a:t>&lt;div class="parent purple"&gt; </a:t>
            </a:r>
          </a:p>
          <a:p>
            <a:pPr marL="400050" lvl="1" indent="0">
              <a:buNone/>
            </a:pPr>
            <a:r>
              <a:rPr lang="en-US" b="1" dirty="0"/>
              <a:t>&lt;div class="child magenta"&gt;&lt;/div&gt;</a:t>
            </a:r>
          </a:p>
          <a:p>
            <a:pPr marL="400050" lvl="1" indent="0">
              <a:buNone/>
            </a:pPr>
            <a:r>
              <a:rPr lang="en-US" b="1" dirty="0"/>
              <a:t> &lt;/div&gt;</a:t>
            </a:r>
          </a:p>
          <a:p>
            <a:pPr marL="400050" lvl="1" indent="0">
              <a:buNone/>
            </a:pPr>
            <a:r>
              <a:rPr lang="en-US" b="1" dirty="0"/>
              <a:t>.parent { position: relative; } </a:t>
            </a:r>
          </a:p>
          <a:p>
            <a:pPr marL="400050" lvl="1" indent="0">
              <a:buNone/>
            </a:pPr>
            <a:r>
              <a:rPr lang="en-US" b="1" dirty="0"/>
              <a:t>.child { position: relative; top: 0px; left: 0px;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102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015675"/>
            <a:ext cx="5112568" cy="20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83688"/>
      </p:ext>
    </p:extLst>
  </p:cSld>
  <p:clrMapOvr>
    <a:masterClrMapping/>
  </p:clrMapOvr>
  <p:transition>
    <p:wipe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absolute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Position: absolute</a:t>
            </a:r>
            <a:r>
              <a:rPr lang="en-US" b="1" dirty="0"/>
              <a:t> will cause an element to be taken out of that normal flow of the webpage. </a:t>
            </a:r>
          </a:p>
          <a:p>
            <a:pPr marL="400050" lvl="1" indent="0">
              <a:buNone/>
            </a:pPr>
            <a:r>
              <a:rPr lang="en-US" b="1" dirty="0"/>
              <a:t>&lt;div class="parent purple"&gt; </a:t>
            </a:r>
          </a:p>
          <a:p>
            <a:pPr marL="400050" lvl="1" indent="0">
              <a:buNone/>
            </a:pPr>
            <a:r>
              <a:rPr lang="en-US" b="1" dirty="0"/>
              <a:t>&lt;div class="child magenta"&gt;&lt;/div&gt;</a:t>
            </a:r>
          </a:p>
          <a:p>
            <a:pPr marL="400050" lvl="1" indent="0">
              <a:buNone/>
            </a:pPr>
            <a:r>
              <a:rPr lang="en-US" b="1" dirty="0"/>
              <a:t> &lt;/div&gt;</a:t>
            </a:r>
          </a:p>
          <a:p>
            <a:pPr marL="400050" lvl="1" indent="0">
              <a:buNone/>
            </a:pPr>
            <a:r>
              <a:rPr lang="en-US" b="1" dirty="0"/>
              <a:t>.parent { position: relative; } </a:t>
            </a:r>
          </a:p>
          <a:p>
            <a:pPr marL="400050" lvl="1" indent="0">
              <a:buNone/>
            </a:pPr>
            <a:r>
              <a:rPr lang="en-US" b="1" dirty="0"/>
              <a:t>.child { position: absolute; top: 0px; left: 0px; }</a:t>
            </a:r>
          </a:p>
          <a:p>
            <a:pPr marL="400050" lvl="1" indent="0">
              <a:buNone/>
            </a:pP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433564"/>
            <a:ext cx="5610200" cy="161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92177"/>
      </p:ext>
    </p:extLst>
  </p:cSld>
  <p:clrMapOvr>
    <a:masterClrMapping/>
  </p:clrMapOvr>
  <p:transition>
    <p:wipe dir="r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absolute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When you take an element out of the normal flow by using position: absolute, it will look for an </a:t>
            </a:r>
            <a:r>
              <a:rPr lang="en-US" b="1" dirty="0">
                <a:solidFill>
                  <a:srgbClr val="C00000"/>
                </a:solidFill>
              </a:rPr>
              <a:t>ancestor element </a:t>
            </a:r>
            <a:r>
              <a:rPr lang="en-US" b="1" dirty="0"/>
              <a:t>that has its own position set. This is so the child knows what element it should position itself in </a:t>
            </a:r>
            <a:r>
              <a:rPr lang="en-US" b="1" dirty="0">
                <a:solidFill>
                  <a:srgbClr val="C00000"/>
                </a:solidFill>
              </a:rPr>
              <a:t>relation to</a:t>
            </a:r>
            <a:r>
              <a:rPr lang="en-US" b="1" dirty="0"/>
              <a:t>.</a:t>
            </a:r>
          </a:p>
          <a:p>
            <a:r>
              <a:rPr lang="en-US" b="1" dirty="0"/>
              <a:t>So what happens if a child element is absolutely positioned, but the parent element doesn’t have a position set?</a:t>
            </a:r>
          </a:p>
          <a:p>
            <a:pPr marL="400050" lvl="1" indent="0">
              <a:buNone/>
            </a:pP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89549"/>
            <a:ext cx="4007401" cy="1152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26617"/>
            <a:ext cx="3792913" cy="10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1495"/>
      </p:ext>
    </p:extLst>
  </p:cSld>
  <p:clrMapOvr>
    <a:masterClrMapping/>
  </p:clrMapOvr>
  <p:transition>
    <p:wipe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absolute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2" indent="0">
              <a:buNone/>
            </a:pPr>
            <a:r>
              <a:rPr lang="en-US" b="1" dirty="0"/>
              <a:t>.parent { // No position set, so it's static } </a:t>
            </a:r>
          </a:p>
          <a:p>
            <a:pPr marL="800100" lvl="2" indent="0">
              <a:buNone/>
            </a:pPr>
            <a:r>
              <a:rPr lang="en-US" b="1" dirty="0"/>
              <a:t>.child { position: absolute; top: 0px; left: 0px; }</a:t>
            </a:r>
          </a:p>
          <a:p>
            <a:pPr marL="800100" lvl="2" indent="0">
              <a:buNone/>
            </a:pPr>
            <a:endParaRPr lang="en-US" b="1" dirty="0"/>
          </a:p>
          <a:p>
            <a:pPr marL="285750"/>
            <a:r>
              <a:rPr lang="en-US" b="1" dirty="0"/>
              <a:t>The child has now </a:t>
            </a:r>
            <a:r>
              <a:rPr lang="en-US" b="1" dirty="0">
                <a:solidFill>
                  <a:srgbClr val="C00000"/>
                </a:solidFill>
              </a:rPr>
              <a:t>escaped the confines of the parent element</a:t>
            </a:r>
            <a:r>
              <a:rPr lang="en-US" b="1" dirty="0"/>
              <a:t>, since the parent has </a:t>
            </a:r>
            <a:r>
              <a:rPr lang="en-US" b="1" dirty="0">
                <a:solidFill>
                  <a:srgbClr val="C00000"/>
                </a:solidFill>
              </a:rPr>
              <a:t>no position set</a:t>
            </a:r>
            <a:r>
              <a:rPr lang="en-US" b="1" dirty="0"/>
              <a:t>. And the child has gone up to </a:t>
            </a:r>
            <a:r>
              <a:rPr lang="en-US" b="1" dirty="0">
                <a:solidFill>
                  <a:srgbClr val="C00000"/>
                </a:solidFill>
              </a:rPr>
              <a:t>the next (grand)parent element</a:t>
            </a:r>
            <a:r>
              <a:rPr lang="en-US" b="1" dirty="0"/>
              <a:t>, in this case the &lt;body&gt; element, which is as far as it can go.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962766"/>
      </p:ext>
    </p:extLst>
  </p:cSld>
  <p:clrMapOvr>
    <a:masterClrMapping/>
  </p:clrMapOvr>
  <p:transition>
    <p:wipe dir="r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fixed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Position: fixed</a:t>
            </a:r>
            <a:r>
              <a:rPr lang="en-US" b="1" dirty="0"/>
              <a:t> will take the element out of the normal flow, and also position it in the </a:t>
            </a:r>
            <a:r>
              <a:rPr lang="en-US" b="1" dirty="0">
                <a:solidFill>
                  <a:srgbClr val="C00000"/>
                </a:solidFill>
              </a:rPr>
              <a:t>same place in the viewport </a:t>
            </a:r>
            <a:r>
              <a:rPr lang="en-US" b="1" dirty="0"/>
              <a:t>(what’s visible on screen).</a:t>
            </a:r>
          </a:p>
          <a:p>
            <a:r>
              <a:rPr lang="en-US" b="1" dirty="0"/>
              <a:t>This means that </a:t>
            </a:r>
            <a:r>
              <a:rPr lang="en-US" b="1" dirty="0">
                <a:solidFill>
                  <a:srgbClr val="C00000"/>
                </a:solidFill>
              </a:rPr>
              <a:t>scrolling will not affect </a:t>
            </a:r>
            <a:r>
              <a:rPr lang="en-US" b="1" dirty="0"/>
              <a:t>its position at all.</a:t>
            </a:r>
          </a:p>
          <a:p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&lt;div class="first purple"&gt; </a:t>
            </a:r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r>
              <a:rPr lang="en-US" b="1" dirty="0"/>
              <a:t> dolor sit </a:t>
            </a:r>
            <a:r>
              <a:rPr lang="en-US" b="1" dirty="0" err="1"/>
              <a:t>amet</a:t>
            </a:r>
            <a:r>
              <a:rPr lang="en-US" b="1" dirty="0"/>
              <a:t>, </a:t>
            </a:r>
            <a:r>
              <a:rPr lang="en-US" b="1" dirty="0" err="1"/>
              <a:t>consectetur</a:t>
            </a:r>
            <a:r>
              <a:rPr lang="en-US" b="1" dirty="0"/>
              <a:t> </a:t>
            </a:r>
            <a:r>
              <a:rPr lang="en-US" b="1" dirty="0" err="1"/>
              <a:t>adipiscing</a:t>
            </a:r>
            <a:r>
              <a:rPr lang="en-US" b="1" dirty="0"/>
              <a:t> </a:t>
            </a:r>
            <a:r>
              <a:rPr lang="en-US" b="1" dirty="0" err="1"/>
              <a:t>elit</a:t>
            </a:r>
            <a:r>
              <a:rPr lang="en-US" b="1" dirty="0"/>
              <a:t>.... &lt;/div&gt; </a:t>
            </a:r>
          </a:p>
          <a:p>
            <a:pPr marL="400050" lvl="1" indent="0">
              <a:buNone/>
            </a:pPr>
            <a:r>
              <a:rPr lang="en-US" b="1" dirty="0"/>
              <a:t>&lt;div class="another green"&gt;&lt;/div&gt;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.first { position: relative; } </a:t>
            </a:r>
          </a:p>
          <a:p>
            <a:pPr marL="400050" lvl="1" indent="0">
              <a:buNone/>
            </a:pPr>
            <a:r>
              <a:rPr lang="en-US" b="1" dirty="0"/>
              <a:t>.another { position: fixed; top: 0px; left: 0px;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631"/>
      </p:ext>
    </p:extLst>
  </p:cSld>
  <p:clrMapOvr>
    <a:masterClrMapping/>
  </p:clrMapOvr>
  <p:transition>
    <p:wipe dir="r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fixed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green fixed element will stay positioned to </a:t>
            </a:r>
            <a:r>
              <a:rPr lang="en-US" b="1" dirty="0">
                <a:solidFill>
                  <a:srgbClr val="C00000"/>
                </a:solidFill>
              </a:rPr>
              <a:t>the top and left corner of the viewport.</a:t>
            </a:r>
          </a:p>
          <a:p>
            <a:r>
              <a:rPr lang="en-US" b="1" dirty="0"/>
              <a:t> And if you scroll, the purple element will scroll up normally, but the </a:t>
            </a:r>
            <a:r>
              <a:rPr lang="en-US" b="1" dirty="0">
                <a:solidFill>
                  <a:srgbClr val="C00000"/>
                </a:solidFill>
              </a:rPr>
              <a:t>green element will remain stuck </a:t>
            </a:r>
            <a:r>
              <a:rPr lang="en-US" b="1" dirty="0"/>
              <a:t>to where we positioned it.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107</a:t>
            </a:fld>
            <a:endParaRPr lang="en-IN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6521" y="2217290"/>
            <a:ext cx="4231663" cy="288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1960532"/>
      </p:ext>
    </p:extLst>
  </p:cSld>
  <p:clrMapOvr>
    <a:masterClrMapping/>
  </p:clrMapOvr>
  <p:transition>
    <p:wipe dir="r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sticky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Position: sticky</a:t>
            </a:r>
            <a:r>
              <a:rPr lang="en-US" b="1" dirty="0"/>
              <a:t> elements will initially behave like position: relative elements, but if you keep scrolling, they will get taken out of the normal flow and behave like </a:t>
            </a:r>
            <a:r>
              <a:rPr lang="en-US" b="1" dirty="0">
                <a:solidFill>
                  <a:srgbClr val="C00000"/>
                </a:solidFill>
              </a:rPr>
              <a:t>position: fixed wherever you have positioned</a:t>
            </a:r>
            <a:r>
              <a:rPr lang="en-US" b="1" dirty="0"/>
              <a:t> them.</a:t>
            </a:r>
          </a:p>
          <a:p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&lt;div class="first purple"&gt; </a:t>
            </a:r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r>
              <a:rPr lang="en-US" b="1" dirty="0"/>
              <a:t> dolor sit </a:t>
            </a:r>
            <a:r>
              <a:rPr lang="en-US" b="1" dirty="0" err="1"/>
              <a:t>amet</a:t>
            </a:r>
            <a:r>
              <a:rPr lang="en-US" b="1" dirty="0"/>
              <a:t>, </a:t>
            </a:r>
            <a:r>
              <a:rPr lang="en-US" b="1" dirty="0" err="1"/>
              <a:t>consectetur</a:t>
            </a:r>
            <a:r>
              <a:rPr lang="en-US" b="1" dirty="0"/>
              <a:t> </a:t>
            </a:r>
            <a:r>
              <a:rPr lang="en-US" b="1" dirty="0" err="1"/>
              <a:t>adipiscing</a:t>
            </a:r>
            <a:r>
              <a:rPr lang="en-US" b="1" dirty="0"/>
              <a:t> </a:t>
            </a:r>
            <a:r>
              <a:rPr lang="en-US" b="1" dirty="0" err="1"/>
              <a:t>elit</a:t>
            </a:r>
            <a:r>
              <a:rPr lang="en-US" b="1" dirty="0"/>
              <a:t>.... &lt;/div&gt; </a:t>
            </a:r>
          </a:p>
          <a:p>
            <a:pPr marL="400050" lvl="1" indent="0">
              <a:buNone/>
            </a:pPr>
            <a:r>
              <a:rPr lang="en-US" b="1" dirty="0"/>
              <a:t>&lt;div class="another green"&gt;&lt;/div&gt; 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.first { position: relative; }</a:t>
            </a:r>
          </a:p>
          <a:p>
            <a:pPr marL="400050" lvl="1" indent="0">
              <a:buNone/>
            </a:pPr>
            <a:r>
              <a:rPr lang="en-US" b="1" dirty="0"/>
              <a:t> .another { position: sticky; top: 0px;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246544"/>
      </p:ext>
    </p:extLst>
  </p:cSld>
  <p:clrMapOvr>
    <a:masterClrMapping/>
  </p:clrMapOvr>
  <p:transition>
    <p:wipe dir="r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sticky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109</a:t>
            </a:fld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 you scroll down the page, when you see the </a:t>
            </a:r>
            <a:r>
              <a:rPr lang="en-US" b="1" dirty="0">
                <a:solidFill>
                  <a:srgbClr val="C00000"/>
                </a:solidFill>
              </a:rPr>
              <a:t>green element </a:t>
            </a:r>
            <a:r>
              <a:rPr lang="en-US" b="1" dirty="0"/>
              <a:t>come into the viewport, it seems like a normal, </a:t>
            </a:r>
            <a:r>
              <a:rPr lang="en-US" b="1" dirty="0">
                <a:solidFill>
                  <a:srgbClr val="C00000"/>
                </a:solidFill>
              </a:rPr>
              <a:t>relatively positioned element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But as you keep scrolling, instead of scrolling off the page, it will </a:t>
            </a:r>
            <a:r>
              <a:rPr lang="en-US" b="1" dirty="0">
                <a:solidFill>
                  <a:srgbClr val="C00000"/>
                </a:solidFill>
              </a:rPr>
              <a:t>become fixed </a:t>
            </a:r>
            <a:r>
              <a:rPr lang="en-US" b="1" dirty="0"/>
              <a:t>and stick to the top of the viewport.</a:t>
            </a:r>
          </a:p>
          <a:p>
            <a:endParaRPr lang="en-US" b="1" dirty="0"/>
          </a:p>
          <a:p>
            <a:r>
              <a:rPr lang="en-US" b="1" dirty="0"/>
              <a:t>Just like fixed elements, a sticky element must </a:t>
            </a:r>
            <a:r>
              <a:rPr lang="en-US" b="1" dirty="0">
                <a:solidFill>
                  <a:srgbClr val="C00000"/>
                </a:solidFill>
              </a:rPr>
              <a:t>have top or bottom set in the CSS</a:t>
            </a:r>
            <a:r>
              <a:rPr lang="en-US" b="1" dirty="0"/>
              <a:t>. </a:t>
            </a:r>
          </a:p>
          <a:p>
            <a:endParaRPr lang="en-US" b="1" dirty="0"/>
          </a:p>
          <a:p>
            <a:r>
              <a:rPr lang="en-US" b="1" dirty="0"/>
              <a:t>If it doesn’t have it, the element will </a:t>
            </a:r>
            <a:r>
              <a:rPr lang="en-US" b="1" dirty="0">
                <a:solidFill>
                  <a:srgbClr val="C00000"/>
                </a:solidFill>
              </a:rPr>
              <a:t>continue to behave as if it was relatively positioned</a:t>
            </a:r>
            <a:r>
              <a:rPr lang="en-US" b="1" dirty="0"/>
              <a:t>, and will never become sticky.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83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format of information which allows one to move from one part of a document to another or from one document to another through hyperlinks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</a:t>
            </a:fld>
            <a:endParaRPr lang="en-IN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1993404"/>
            <a:ext cx="24384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3541785"/>
      </p:ext>
    </p:extLst>
  </p:cSld>
  <p:clrMapOvr>
    <a:masterClrMapping/>
  </p:clrMapOvr>
  <p:transition>
    <p:wipe dir="r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sticky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110</a:t>
            </a:fld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29308"/>
            <a:ext cx="5574145" cy="38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89087"/>
      </p:ext>
    </p:extLst>
  </p:cSld>
  <p:clrMapOvr>
    <a:masterClrMapping/>
  </p:clrMapOvr>
  <p:transition>
    <p:wipe dir="r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 grid </a:t>
            </a:r>
            <a:r>
              <a:rPr lang="en-US" b="1" dirty="0"/>
              <a:t>is an intersecting set of horizontal and vertical lines</a:t>
            </a:r>
            <a:r>
              <a:rPr lang="en-US" dirty="0"/>
              <a:t> </a:t>
            </a:r>
          </a:p>
          <a:p>
            <a:r>
              <a:rPr lang="en-US" b="1" dirty="0">
                <a:solidFill>
                  <a:srgbClr val="C00000"/>
                </a:solidFill>
              </a:rPr>
              <a:t>The Grid container</a:t>
            </a:r>
          </a:p>
          <a:p>
            <a:pPr lvl="1"/>
            <a:r>
              <a:rPr lang="en-US" b="1" dirty="0"/>
              <a:t>We create a </a:t>
            </a:r>
            <a:r>
              <a:rPr lang="en-US" b="1" i="1" dirty="0"/>
              <a:t>grid container</a:t>
            </a:r>
            <a:r>
              <a:rPr lang="en-US" b="1" dirty="0"/>
              <a:t> by declaring </a:t>
            </a:r>
            <a:r>
              <a:rPr lang="en-US" b="1" dirty="0">
                <a:solidFill>
                  <a:srgbClr val="C00000"/>
                </a:solidFill>
              </a:rPr>
              <a:t>display: grid</a:t>
            </a:r>
            <a:r>
              <a:rPr lang="en-US" b="1" dirty="0"/>
              <a:t> or </a:t>
            </a:r>
            <a:r>
              <a:rPr lang="en-US" b="1" dirty="0">
                <a:solidFill>
                  <a:srgbClr val="C00000"/>
                </a:solidFill>
              </a:rPr>
              <a:t>display: inline-grid </a:t>
            </a:r>
            <a:r>
              <a:rPr lang="en-US" b="1" dirty="0"/>
              <a:t>on an element. </a:t>
            </a:r>
          </a:p>
          <a:p>
            <a:pPr lvl="1"/>
            <a:r>
              <a:rPr lang="en-US" b="1" dirty="0"/>
              <a:t>As soon as we do this, all </a:t>
            </a:r>
            <a:r>
              <a:rPr lang="en-US" b="1" i="1" dirty="0">
                <a:solidFill>
                  <a:srgbClr val="C00000"/>
                </a:solidFill>
              </a:rPr>
              <a:t>direct children</a:t>
            </a:r>
            <a:r>
              <a:rPr lang="en-US" b="1" dirty="0"/>
              <a:t> of that element become </a:t>
            </a:r>
            <a:r>
              <a:rPr lang="en-US" b="1" i="1" dirty="0"/>
              <a:t>grid items</a:t>
            </a:r>
            <a:r>
              <a:rPr lang="en-US" b="1" dirty="0"/>
              <a:t>.</a:t>
            </a:r>
          </a:p>
          <a:p>
            <a:pPr marL="1257300" lvl="3" indent="0">
              <a:buNone/>
            </a:pPr>
            <a:r>
              <a:rPr lang="en-US" b="1" dirty="0"/>
              <a:t>&lt;div class="wrapper"&gt; </a:t>
            </a:r>
          </a:p>
          <a:p>
            <a:pPr marL="1714500" lvl="4" indent="0">
              <a:buNone/>
            </a:pPr>
            <a:r>
              <a:rPr lang="en-US" b="1" dirty="0"/>
              <a:t>&lt;div&gt;One&lt;/div&gt; </a:t>
            </a:r>
          </a:p>
          <a:p>
            <a:pPr marL="1714500" lvl="4" indent="0">
              <a:buNone/>
            </a:pPr>
            <a:r>
              <a:rPr lang="en-US" b="1" dirty="0"/>
              <a:t>&lt;div&gt;Two&lt;/div&gt; </a:t>
            </a:r>
          </a:p>
          <a:p>
            <a:pPr marL="1714500" lvl="4" indent="0">
              <a:buNone/>
            </a:pPr>
            <a:r>
              <a:rPr lang="en-US" b="1" dirty="0"/>
              <a:t>&lt;div&gt;Three&lt;/div&gt; </a:t>
            </a:r>
          </a:p>
          <a:p>
            <a:pPr marL="1257300" lvl="3" indent="0">
              <a:buNone/>
            </a:pPr>
            <a:r>
              <a:rPr lang="en-US" b="1" dirty="0"/>
              <a:t>&lt;/div&gt;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046298"/>
      </p:ext>
    </p:extLst>
  </p:cSld>
  <p:clrMapOvr>
    <a:masterClrMapping/>
  </p:clrMapOvr>
  <p:transition>
    <p:wipe dir="r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.wrapper { display: grid;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93"/>
          <a:stretch/>
        </p:blipFill>
        <p:spPr bwMode="auto">
          <a:xfrm>
            <a:off x="1495425" y="1777380"/>
            <a:ext cx="6153150" cy="167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857712"/>
      </p:ext>
    </p:extLst>
  </p:cSld>
  <p:clrMapOvr>
    <a:masterClrMapping/>
  </p:clrMapOvr>
  <p:transition>
    <p:wipe dir="r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Grid Tracks</a:t>
            </a:r>
          </a:p>
          <a:p>
            <a:pPr lvl="1"/>
            <a:r>
              <a:rPr lang="en-US" b="1" dirty="0"/>
              <a:t>We define rows and columns on our grid with the </a:t>
            </a:r>
            <a:r>
              <a:rPr lang="en-US" b="1" dirty="0">
                <a:hlinkClick r:id="rId2" tooltip="The grid-template-columns CSS property defines the line names and track sizing functions of the grid columns."/>
              </a:rPr>
              <a:t>grid-template-columns</a:t>
            </a:r>
            <a:r>
              <a:rPr lang="en-US" b="1" dirty="0"/>
              <a:t> and </a:t>
            </a:r>
            <a:r>
              <a:rPr lang="en-US" b="1" dirty="0">
                <a:hlinkClick r:id="rId3" tooltip="The grid-template-rows CSS property defines the line names and track sizing functions of the grid rows."/>
              </a:rPr>
              <a:t>grid-template-rows</a:t>
            </a:r>
            <a:r>
              <a:rPr lang="en-US" b="1" dirty="0"/>
              <a:t> properties. </a:t>
            </a:r>
          </a:p>
          <a:p>
            <a:pPr lvl="1"/>
            <a:r>
              <a:rPr lang="en-US" b="1" dirty="0"/>
              <a:t>These define </a:t>
            </a:r>
            <a:r>
              <a:rPr lang="en-US" b="1" dirty="0">
                <a:solidFill>
                  <a:srgbClr val="C00000"/>
                </a:solidFill>
              </a:rPr>
              <a:t>grid tracks. </a:t>
            </a:r>
          </a:p>
          <a:p>
            <a:pPr lvl="1"/>
            <a:r>
              <a:rPr lang="en-US" b="1" dirty="0"/>
              <a:t>A </a:t>
            </a:r>
            <a:r>
              <a:rPr lang="en-US" b="1" i="1" dirty="0"/>
              <a:t>grid track</a:t>
            </a:r>
            <a:r>
              <a:rPr lang="en-US" b="1" dirty="0"/>
              <a:t> is the space between any two lines on the grid. In the below image you can see a track highlighted – this is the first row track in our grid.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929508"/>
            <a:ext cx="324036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39710"/>
      </p:ext>
    </p:extLst>
  </p:cSld>
  <p:clrMapOvr>
    <a:masterClrMapping/>
  </p:clrMapOvr>
  <p:transition>
    <p:wipe dir="r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 have now created a grid with </a:t>
            </a:r>
            <a:r>
              <a:rPr lang="en-US" b="1" dirty="0">
                <a:solidFill>
                  <a:srgbClr val="C00000"/>
                </a:solidFill>
              </a:rPr>
              <a:t>three 200-pixel-wide column tracks</a:t>
            </a:r>
            <a:r>
              <a:rPr lang="en-US" b="1" dirty="0"/>
              <a:t>.</a:t>
            </a:r>
          </a:p>
          <a:p>
            <a:r>
              <a:rPr lang="en-US" b="1" dirty="0"/>
              <a:t>The child items will be laid out on this grid one in each grid cell.</a:t>
            </a:r>
          </a:p>
          <a:p>
            <a:pPr marL="800100" lvl="2" indent="0">
              <a:buNone/>
            </a:pPr>
            <a:r>
              <a:rPr lang="en-US" b="1" dirty="0"/>
              <a:t>&lt;div class="wrapper"&gt; </a:t>
            </a:r>
          </a:p>
          <a:p>
            <a:pPr marL="800100" lvl="2" indent="0">
              <a:buNone/>
            </a:pPr>
            <a:r>
              <a:rPr lang="en-US" b="1" dirty="0"/>
              <a:t>&lt;div&gt;One&lt;/div&gt; </a:t>
            </a:r>
          </a:p>
          <a:p>
            <a:pPr marL="800100" lvl="2" indent="0">
              <a:buNone/>
            </a:pPr>
            <a:r>
              <a:rPr lang="en-US" b="1" dirty="0"/>
              <a:t>&lt;div&gt;Two&lt;/div&gt; </a:t>
            </a:r>
          </a:p>
          <a:p>
            <a:pPr marL="800100" lvl="2" indent="0">
              <a:buNone/>
            </a:pPr>
            <a:r>
              <a:rPr lang="en-US" b="1" dirty="0"/>
              <a:t>&lt;div&gt;Three&lt;/div&gt; </a:t>
            </a:r>
          </a:p>
          <a:p>
            <a:pPr marL="800100" lvl="2" indent="0">
              <a:buNone/>
            </a:pPr>
            <a:r>
              <a:rPr lang="en-US" b="1" dirty="0"/>
              <a:t>&lt;div&gt;Four&lt;/div&gt; </a:t>
            </a:r>
          </a:p>
          <a:p>
            <a:pPr marL="800100" lvl="2" indent="0">
              <a:buNone/>
            </a:pPr>
            <a:r>
              <a:rPr lang="en-US" b="1" dirty="0"/>
              <a:t>&lt;div&gt;Five&lt;/div&gt; </a:t>
            </a:r>
          </a:p>
          <a:p>
            <a:pPr marL="800100" lvl="2" indent="0">
              <a:buNone/>
            </a:pPr>
            <a:r>
              <a:rPr lang="en-US" b="1" dirty="0"/>
              <a:t>&lt;/div&gt;</a:t>
            </a:r>
          </a:p>
          <a:p>
            <a:pPr marL="800100" lvl="2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    .wrapper { display: grid; grid-template-columns: 200px </a:t>
            </a:r>
            <a:r>
              <a:rPr lang="en-US" b="1" dirty="0" err="1"/>
              <a:t>200px</a:t>
            </a:r>
            <a:r>
              <a:rPr lang="en-US" b="1" dirty="0"/>
              <a:t> </a:t>
            </a:r>
            <a:r>
              <a:rPr lang="en-US" b="1" dirty="0" err="1"/>
              <a:t>200px</a:t>
            </a:r>
            <a:r>
              <a:rPr lang="en-US" b="1" dirty="0"/>
              <a:t>;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420516"/>
            <a:ext cx="5399849" cy="1085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366967"/>
      </p:ext>
    </p:extLst>
  </p:cSld>
  <p:clrMapOvr>
    <a:masterClrMapping/>
  </p:clrMapOvr>
  <p:transition>
    <p:wipe dir="r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new </a:t>
            </a:r>
            <a:r>
              <a:rPr lang="en-US" b="1" dirty="0" err="1">
                <a:solidFill>
                  <a:srgbClr val="C00000"/>
                </a:solidFill>
              </a:rPr>
              <a:t>fr</a:t>
            </a:r>
            <a:r>
              <a:rPr lang="en-US" b="1" dirty="0">
                <a:solidFill>
                  <a:srgbClr val="C00000"/>
                </a:solidFill>
              </a:rPr>
              <a:t> </a:t>
            </a:r>
            <a:r>
              <a:rPr lang="en-US" b="1" dirty="0"/>
              <a:t>unit represents a fraction of the available space in the grid container. </a:t>
            </a:r>
          </a:p>
          <a:p>
            <a:r>
              <a:rPr lang="en-US" b="1" dirty="0"/>
              <a:t>The next grid definition would create three equal width tracks that grow and shrink according to the available space.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.wrapper { display: grid; grid-template-columns: 1fr </a:t>
            </a:r>
            <a:r>
              <a:rPr lang="en-US" b="1" dirty="0" err="1"/>
              <a:t>1fr</a:t>
            </a:r>
            <a:r>
              <a:rPr lang="en-US" b="1" dirty="0"/>
              <a:t> </a:t>
            </a:r>
            <a:r>
              <a:rPr lang="en-US" b="1" dirty="0" err="1"/>
              <a:t>1fr</a:t>
            </a:r>
            <a:r>
              <a:rPr lang="en-US" b="1" dirty="0"/>
              <a:t>;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356930"/>
      </p:ext>
    </p:extLst>
  </p:cSld>
  <p:clrMapOvr>
    <a:masterClrMapping/>
  </p:clrMapOvr>
  <p:transition>
    <p:wipe dir="r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Grid cells</a:t>
            </a:r>
          </a:p>
          <a:p>
            <a:pPr lvl="1"/>
            <a:r>
              <a:rPr lang="en-US" b="1" dirty="0"/>
              <a:t>A </a:t>
            </a:r>
            <a:r>
              <a:rPr lang="en-US" b="1" i="1" dirty="0"/>
              <a:t>grid cell</a:t>
            </a:r>
            <a:r>
              <a:rPr lang="en-US" b="1" dirty="0"/>
              <a:t> is the smallest unit on a grid. Conceptually it is like a table cell.</a:t>
            </a:r>
          </a:p>
          <a:p>
            <a:r>
              <a:rPr lang="en-US" b="1" dirty="0">
                <a:solidFill>
                  <a:srgbClr val="C00000"/>
                </a:solidFill>
              </a:rPr>
              <a:t>Grid areas</a:t>
            </a:r>
          </a:p>
          <a:p>
            <a:pPr lvl="1"/>
            <a:r>
              <a:rPr lang="en-US" b="1" dirty="0"/>
              <a:t>Items can span one or more cells both by row or by column, and this creates a </a:t>
            </a:r>
            <a:r>
              <a:rPr lang="en-US" b="1" i="1" dirty="0"/>
              <a:t>grid area</a:t>
            </a:r>
            <a:r>
              <a:rPr lang="en-US" b="1" dirty="0"/>
              <a:t>. </a:t>
            </a:r>
          </a:p>
          <a:p>
            <a:pPr lvl="1"/>
            <a:r>
              <a:rPr lang="en-US" b="1" dirty="0"/>
              <a:t>Grid areas must be rectangular – it isn’t possible to create an L-shaped area for example.</a:t>
            </a:r>
          </a:p>
          <a:p>
            <a:r>
              <a:rPr lang="en-US" b="1" dirty="0">
                <a:solidFill>
                  <a:srgbClr val="C00000"/>
                </a:solidFill>
              </a:rPr>
              <a:t>Gutters</a:t>
            </a:r>
          </a:p>
          <a:p>
            <a:pPr lvl="1"/>
            <a:r>
              <a:rPr lang="en-US" b="1" i="1" dirty="0"/>
              <a:t>Gutters</a:t>
            </a:r>
            <a:r>
              <a:rPr lang="en-US" b="1" dirty="0"/>
              <a:t> or </a:t>
            </a:r>
            <a:r>
              <a:rPr lang="en-US" b="1" i="1" dirty="0"/>
              <a:t>alleys</a:t>
            </a:r>
            <a:r>
              <a:rPr lang="en-US" b="1" dirty="0"/>
              <a:t> between grid cells can be created using the </a:t>
            </a:r>
            <a:r>
              <a:rPr lang="en-US" b="1" dirty="0">
                <a:hlinkClick r:id="rId2" tooltip="The column-gap CSS property sets the size of the gap (gutter) between an element's columns."/>
              </a:rPr>
              <a:t>column-gap</a:t>
            </a:r>
            <a:r>
              <a:rPr lang="en-US" b="1" dirty="0"/>
              <a:t> and </a:t>
            </a:r>
            <a:r>
              <a:rPr lang="en-US" b="1" dirty="0">
                <a:hlinkClick r:id="rId3" tooltip="The row-gap CSS property sets the size of the gap (gutter) between an element's grid rows."/>
              </a:rPr>
              <a:t>row-gap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 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328753"/>
      </p:ext>
    </p:extLst>
  </p:cSld>
  <p:clrMapOvr>
    <a:masterClrMapping/>
  </p:clrMapOvr>
  <p:transition>
    <p:wipe dir="r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.wrapper { display: grid; grid-template-columns: repeat(3, 1fr); </a:t>
            </a:r>
          </a:p>
          <a:p>
            <a:pPr marL="0" indent="0">
              <a:buNone/>
            </a:pPr>
            <a:r>
              <a:rPr lang="en-US" dirty="0"/>
              <a:t>                column-gap: 10px; row-gap: 1em; 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117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28838"/>
            <a:ext cx="60960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11437"/>
      </p:ext>
    </p:extLst>
  </p:cSld>
  <p:clrMapOvr>
    <a:masterClrMapping/>
  </p:clrMapOvr>
  <p:transition>
    <p:wipe dir="r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Nesting grids</a:t>
            </a:r>
          </a:p>
          <a:p>
            <a:pPr marL="400050" lvl="1" indent="0">
              <a:buNone/>
            </a:pPr>
            <a:r>
              <a:rPr lang="en-US" b="1" dirty="0"/>
              <a:t>&lt;div class="wrapper"&gt;</a:t>
            </a:r>
          </a:p>
          <a:p>
            <a:pPr marL="400050" lvl="1" indent="0">
              <a:buNone/>
            </a:pPr>
            <a:r>
              <a:rPr lang="en-US" b="1" dirty="0"/>
              <a:t>	 &lt;div class="box box1"&gt; </a:t>
            </a:r>
          </a:p>
          <a:p>
            <a:pPr marL="400050" lvl="1" indent="0">
              <a:buNone/>
            </a:pPr>
            <a:r>
              <a:rPr lang="en-US" b="1" dirty="0"/>
              <a:t>		&lt;div class="nested"&gt;a&lt;/div&gt;</a:t>
            </a:r>
          </a:p>
          <a:p>
            <a:pPr marL="400050" lvl="1" indent="0">
              <a:buNone/>
            </a:pPr>
            <a:r>
              <a:rPr lang="en-US" b="1" dirty="0"/>
              <a:t>		 &lt;div class="nested"&gt;b&lt;/div&gt; </a:t>
            </a:r>
          </a:p>
          <a:p>
            <a:pPr marL="400050" lvl="1" indent="0">
              <a:buNone/>
            </a:pPr>
            <a:r>
              <a:rPr lang="en-US" b="1" dirty="0"/>
              <a:t>		&lt;div class="nested"&gt;c&lt;/div&gt; &lt;/div&gt; </a:t>
            </a:r>
          </a:p>
          <a:p>
            <a:pPr marL="400050" lvl="1" indent="0">
              <a:buNone/>
            </a:pPr>
            <a:r>
              <a:rPr lang="en-US" b="1" dirty="0"/>
              <a:t>	&lt;div class="box box2"&gt;Two&lt;/div&gt; </a:t>
            </a:r>
          </a:p>
          <a:p>
            <a:pPr marL="400050" lvl="1" indent="0">
              <a:buNone/>
            </a:pPr>
            <a:r>
              <a:rPr lang="en-US" b="1" dirty="0"/>
              <a:t>	&lt;div class="box box3"&gt;Three&lt;/div&gt; </a:t>
            </a:r>
          </a:p>
          <a:p>
            <a:pPr marL="400050" lvl="1" indent="0">
              <a:buNone/>
            </a:pPr>
            <a:r>
              <a:rPr lang="en-US" b="1" dirty="0"/>
              <a:t>	&lt;div class="box box4"&gt;Four&lt;/div&gt; </a:t>
            </a:r>
          </a:p>
          <a:p>
            <a:pPr marL="400050" lvl="1" indent="0">
              <a:buNone/>
            </a:pPr>
            <a:r>
              <a:rPr lang="en-US" b="1" dirty="0"/>
              <a:t>	&lt;div class="box box5"&gt;Five&lt;/div&gt; </a:t>
            </a:r>
          </a:p>
          <a:p>
            <a:pPr marL="400050" lvl="1" indent="0">
              <a:buNone/>
            </a:pPr>
            <a:r>
              <a:rPr lang="en-US" b="1" dirty="0"/>
              <a:t>&lt;/div&gt;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788139"/>
      </p:ext>
    </p:extLst>
  </p:cSld>
  <p:clrMapOvr>
    <a:masterClrMapping/>
  </p:clrMapOvr>
  <p:transition>
    <p:wipe dir="r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119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23925"/>
            <a:ext cx="70675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862909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 (URL)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identifiers used to locate a particular resource on the network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12</a:t>
            </a:fld>
            <a:endParaRPr lang="en-IN"/>
          </a:p>
        </p:txBody>
      </p:sp>
      <p:pic>
        <p:nvPicPr>
          <p:cNvPr id="7" name="Picture 4" descr="figure1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256" y="1330350"/>
            <a:ext cx="51054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figure1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02210"/>
            <a:ext cx="68580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800467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Standards  and the W3C Consortium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0000"/>
                </a:solidFill>
                <a:cs typeface="Times New Roman" pitchFamily="18" charset="0"/>
              </a:rPr>
              <a:t>W3C</a:t>
            </a:r>
            <a:r>
              <a:rPr lang="en-US" dirty="0"/>
              <a:t> – </a:t>
            </a:r>
            <a:r>
              <a:rPr lang="en-US" b="1" dirty="0">
                <a:solidFill>
                  <a:srgbClr val="CC0000"/>
                </a:solidFill>
                <a:cs typeface="Times New Roman" pitchFamily="18" charset="0"/>
              </a:rPr>
              <a:t>W</a:t>
            </a:r>
            <a:r>
              <a:rPr lang="en-US" dirty="0"/>
              <a:t>orld </a:t>
            </a:r>
            <a:r>
              <a:rPr lang="en-US" b="1" dirty="0">
                <a:solidFill>
                  <a:srgbClr val="CC0000"/>
                </a:solidFill>
                <a:cs typeface="Times New Roman" pitchFamily="18" charset="0"/>
              </a:rPr>
              <a:t>W</a:t>
            </a:r>
            <a:r>
              <a:rPr lang="en-US" dirty="0"/>
              <a:t>ide </a:t>
            </a:r>
            <a:r>
              <a:rPr lang="en-US" b="1" dirty="0">
                <a:solidFill>
                  <a:srgbClr val="CC0000"/>
                </a:solidFill>
                <a:cs typeface="Times New Roman" pitchFamily="18" charset="0"/>
              </a:rPr>
              <a:t>W</a:t>
            </a:r>
            <a:r>
              <a:rPr lang="en-US" dirty="0"/>
              <a:t>eb </a:t>
            </a:r>
            <a:r>
              <a:rPr lang="en-US" b="1" dirty="0">
                <a:solidFill>
                  <a:srgbClr val="CC0000"/>
                </a:solidFill>
                <a:cs typeface="Times New Roman" pitchFamily="18" charset="0"/>
              </a:rPr>
              <a:t>C</a:t>
            </a:r>
            <a:r>
              <a:rPr lang="en-US" dirty="0"/>
              <a:t>onsortium</a:t>
            </a:r>
          </a:p>
          <a:p>
            <a:pPr lvl="1"/>
            <a:r>
              <a:rPr lang="en-US" dirty="0">
                <a:cs typeface="Times New Roman" pitchFamily="18" charset="0"/>
              </a:rPr>
              <a:t>takes a proactive role in developing recommendations and prototype technologies related to the Web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cs typeface="Times New Roman" pitchFamily="18" charset="0"/>
              </a:rPr>
              <a:t> produces specifications, called Recommendations, in an effort to standardize web technologies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b="1" dirty="0">
                <a:solidFill>
                  <a:srgbClr val="CC0000"/>
                </a:solidFill>
                <a:cs typeface="Times New Roman" pitchFamily="18" charset="0"/>
              </a:rPr>
              <a:t>WAI – Web Accessibility Initiative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cs typeface="Times New Roman" pitchFamily="18" charset="0"/>
              </a:rPr>
              <a:t>Develops recommendations for 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cs typeface="Times New Roman" pitchFamily="18" charset="0"/>
              </a:rPr>
              <a:t>web content developers, 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cs typeface="Times New Roman" pitchFamily="18" charset="0"/>
              </a:rPr>
              <a:t>web authoring tool developers, 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cs typeface="Times New Roman" pitchFamily="18" charset="0"/>
              </a:rPr>
              <a:t>developers of web browsers, and 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cs typeface="Times New Roman" pitchFamily="18" charset="0"/>
              </a:rPr>
              <a:t>developers of other user agents to facilitate use of the web by those with special needs.</a:t>
            </a:r>
            <a:r>
              <a:rPr lang="en-US" sz="2000" dirty="0"/>
              <a:t> 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734353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Client: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HTTP requests on behalf of the user</a:t>
            </a:r>
          </a:p>
          <a:p>
            <a:pPr lvl="1"/>
            <a:r>
              <a:rPr lang="en-US" dirty="0"/>
              <a:t>Reformat the URL entered as a valid HTTP request</a:t>
            </a:r>
          </a:p>
          <a:p>
            <a:pPr lvl="1"/>
            <a:r>
              <a:rPr lang="en-US" dirty="0"/>
              <a:t>Use DNS to convert server’s host name to appropriate IP address</a:t>
            </a:r>
          </a:p>
          <a:p>
            <a:pPr lvl="1"/>
            <a:r>
              <a:rPr lang="en-US" dirty="0"/>
              <a:t>Establish a TCP connection using the IP address</a:t>
            </a:r>
          </a:p>
          <a:p>
            <a:pPr lvl="1"/>
            <a:r>
              <a:rPr lang="en-US" dirty="0"/>
              <a:t>Send HTTP request over the connection and wait for server’s response</a:t>
            </a:r>
          </a:p>
          <a:p>
            <a:pPr lvl="1"/>
            <a:r>
              <a:rPr lang="en-US" dirty="0"/>
              <a:t>Display the document contained in the response</a:t>
            </a:r>
          </a:p>
          <a:p>
            <a:pPr lvl="2"/>
            <a:r>
              <a:rPr lang="en-US" dirty="0"/>
              <a:t>If the document is not a plain-text document but instead is written in HTML, this involves rendering the document (positioning text, graphics, creating table borders, using appropriate fonts, etc.)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231009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Client: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Many possible web clients:</a:t>
            </a:r>
          </a:p>
          <a:p>
            <a:pPr lvl="1" eaLnBrk="1" hangingPunct="1"/>
            <a:r>
              <a:rPr lang="en-US" dirty="0"/>
              <a:t>Text-only “browser”</a:t>
            </a:r>
          </a:p>
          <a:p>
            <a:pPr lvl="1" eaLnBrk="1" hangingPunct="1"/>
            <a:r>
              <a:rPr lang="en-US" dirty="0"/>
              <a:t>Mobile phones</a:t>
            </a:r>
          </a:p>
          <a:p>
            <a:pPr lvl="1" eaLnBrk="1" hangingPunct="1"/>
            <a:r>
              <a:rPr lang="en-US" dirty="0">
                <a:solidFill>
                  <a:schemeClr val="hlink"/>
                </a:solidFill>
              </a:rPr>
              <a:t>Robots</a:t>
            </a:r>
            <a:r>
              <a:rPr lang="en-US" dirty="0"/>
              <a:t> (software-only clients)</a:t>
            </a:r>
          </a:p>
          <a:p>
            <a:pPr lvl="1" eaLnBrk="1" hangingPunct="1"/>
            <a:r>
              <a:rPr lang="en-US" dirty="0"/>
              <a:t>etc.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Standard features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Save web page to disk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Fill forms automatically (passwords, CC numbers,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Set preferences (language, character set, cache and HTTP parameters)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Modify display style (e.g., increase font sizes)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Choose browser themes (skins)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View history of web addresses visited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Bookmark favorite pages for easy return</a:t>
            </a:r>
          </a:p>
          <a:p>
            <a:pPr eaLnBrk="1" hangingPunct="1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409796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Client: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Additional functionality:</a:t>
            </a:r>
          </a:p>
          <a:p>
            <a:pPr lvl="1" eaLnBrk="1" hangingPunct="1"/>
            <a:r>
              <a:rPr lang="en-US" dirty="0"/>
              <a:t>Execution of </a:t>
            </a:r>
            <a:r>
              <a:rPr lang="en-US" dirty="0">
                <a:solidFill>
                  <a:schemeClr val="hlink"/>
                </a:solidFill>
              </a:rPr>
              <a:t>scripts</a:t>
            </a:r>
            <a:r>
              <a:rPr lang="en-US" dirty="0"/>
              <a:t> (e.g., drop-down menus)</a:t>
            </a:r>
          </a:p>
          <a:p>
            <a:pPr lvl="1" eaLnBrk="1" hangingPunct="1"/>
            <a:r>
              <a:rPr lang="en-US" dirty="0">
                <a:solidFill>
                  <a:schemeClr val="hlink"/>
                </a:solidFill>
              </a:rPr>
              <a:t>Event</a:t>
            </a:r>
            <a:r>
              <a:rPr lang="en-US" dirty="0"/>
              <a:t> handling (e.g., mouse clicks)</a:t>
            </a:r>
          </a:p>
          <a:p>
            <a:pPr lvl="1" eaLnBrk="1" hangingPunct="1"/>
            <a:r>
              <a:rPr lang="en-US" dirty="0"/>
              <a:t>GUI for </a:t>
            </a:r>
            <a:r>
              <a:rPr lang="en-US" dirty="0">
                <a:solidFill>
                  <a:schemeClr val="hlink"/>
                </a:solidFill>
              </a:rPr>
              <a:t>controls</a:t>
            </a:r>
            <a:r>
              <a:rPr lang="en-US" dirty="0"/>
              <a:t> (e.g., buttons)</a:t>
            </a:r>
          </a:p>
          <a:p>
            <a:pPr lvl="1" eaLnBrk="1" hangingPunct="1"/>
            <a:r>
              <a:rPr lang="en-US" dirty="0">
                <a:solidFill>
                  <a:schemeClr val="hlink"/>
                </a:solidFill>
              </a:rPr>
              <a:t>Secure communication</a:t>
            </a:r>
            <a:r>
              <a:rPr lang="en-US" dirty="0"/>
              <a:t> with servers</a:t>
            </a:r>
          </a:p>
          <a:p>
            <a:pPr lvl="1" eaLnBrk="1" hangingPunct="1"/>
            <a:r>
              <a:rPr lang="en-US" dirty="0"/>
              <a:t>Display of non-HTML documents (e.g., PDF) via </a:t>
            </a:r>
            <a:r>
              <a:rPr lang="en-US" dirty="0">
                <a:solidFill>
                  <a:schemeClr val="hlink"/>
                </a:solidFill>
              </a:rPr>
              <a:t>plug-ins</a:t>
            </a:r>
          </a:p>
          <a:p>
            <a:pPr eaLnBrk="1" hangingPunct="1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274784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functionalities:</a:t>
            </a:r>
          </a:p>
          <a:p>
            <a:pPr lvl="1"/>
            <a:r>
              <a:rPr lang="en-US" dirty="0"/>
              <a:t>Server waits for connect requests</a:t>
            </a:r>
          </a:p>
          <a:p>
            <a:pPr lvl="1"/>
            <a:r>
              <a:rPr lang="en-US" dirty="0"/>
              <a:t>When a connection request is received, the server creates a new process to handle this connection</a:t>
            </a:r>
          </a:p>
          <a:p>
            <a:pPr lvl="1"/>
            <a:r>
              <a:rPr lang="en-US" dirty="0"/>
              <a:t>The new process establishes the TCP connection and waits for HTTP requests</a:t>
            </a:r>
          </a:p>
          <a:p>
            <a:pPr lvl="1"/>
            <a:r>
              <a:rPr lang="en-US" dirty="0"/>
              <a:t>The new process invokes software that maps the requested URL to a resource on the server</a:t>
            </a:r>
          </a:p>
          <a:p>
            <a:pPr lvl="1"/>
            <a:r>
              <a:rPr lang="en-US" dirty="0"/>
              <a:t>If the resource is a file, creates an HTTP response that contains the file in the body of the response message</a:t>
            </a:r>
          </a:p>
          <a:p>
            <a:pPr lvl="1"/>
            <a:r>
              <a:rPr lang="en-US" dirty="0"/>
              <a:t>If the resource is a program, runs the program, and returns the output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459419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Web: HTML/XHTML,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stands for </a:t>
            </a:r>
            <a:r>
              <a:rPr lang="en-US" dirty="0" err="1"/>
              <a:t>HyperText</a:t>
            </a:r>
            <a:r>
              <a:rPr lang="en-US" dirty="0"/>
              <a:t> Markup Language</a:t>
            </a:r>
          </a:p>
          <a:p>
            <a:pPr lvl="1"/>
            <a:r>
              <a:rPr lang="en-US" dirty="0"/>
              <a:t>It is a text file containing small markup tags that tell the Web browser how to display the page</a:t>
            </a:r>
          </a:p>
          <a:p>
            <a:pPr lvl="1"/>
            <a:endParaRPr lang="en-US" dirty="0"/>
          </a:p>
          <a:p>
            <a:r>
              <a:rPr lang="en-US" dirty="0"/>
              <a:t>XHTML stands for </a:t>
            </a:r>
            <a:r>
              <a:rPr lang="en-US" dirty="0" err="1"/>
              <a:t>eXtensible</a:t>
            </a:r>
            <a:r>
              <a:rPr lang="en-US" dirty="0"/>
              <a:t> </a:t>
            </a:r>
            <a:r>
              <a:rPr lang="en-US" dirty="0" err="1"/>
              <a:t>HyperText</a:t>
            </a:r>
            <a:r>
              <a:rPr lang="en-US" dirty="0"/>
              <a:t> Markup Language</a:t>
            </a:r>
          </a:p>
          <a:p>
            <a:pPr lvl="1"/>
            <a:r>
              <a:rPr lang="en-US" dirty="0"/>
              <a:t>It is identical to HTML 4.01</a:t>
            </a:r>
          </a:p>
          <a:p>
            <a:pPr lvl="1"/>
            <a:r>
              <a:rPr lang="en-US" dirty="0"/>
              <a:t>It is a stricter and cleaner version of HTML</a:t>
            </a:r>
          </a:p>
          <a:p>
            <a:pPr lvl="1"/>
            <a:endParaRPr lang="en-US" dirty="0"/>
          </a:p>
          <a:p>
            <a:r>
              <a:rPr lang="en-US" dirty="0"/>
              <a:t>CSS stands for Cascading Style Sheets</a:t>
            </a:r>
          </a:p>
          <a:p>
            <a:pPr lvl="1"/>
            <a:r>
              <a:rPr lang="en-US" dirty="0"/>
              <a:t>It defines how to display HTML elements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306903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Programmability?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drawback to simple document model?</a:t>
            </a:r>
          </a:p>
          <a:p>
            <a:pPr lvl="1"/>
            <a:r>
              <a:rPr lang="en-US" dirty="0"/>
              <a:t>Static</a:t>
            </a:r>
          </a:p>
          <a:p>
            <a:pPr lvl="1"/>
            <a:r>
              <a:rPr lang="en-US" dirty="0"/>
              <a:t>Assume that documents are created before they are requested</a:t>
            </a:r>
          </a:p>
          <a:p>
            <a:endParaRPr lang="en-US" dirty="0"/>
          </a:p>
          <a:p>
            <a:r>
              <a:rPr lang="en-US" dirty="0"/>
              <a:t>What are examples of information that might be part of web documents that may not be known before they are requested?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59029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Client</a:t>
            </a:r>
            <a:r>
              <a:rPr lang="en-US" dirty="0"/>
              <a:t>: web browsers, used to surf the Web</a:t>
            </a:r>
          </a:p>
          <a:p>
            <a:r>
              <a:rPr lang="en-US" dirty="0">
                <a:solidFill>
                  <a:srgbClr val="C00000"/>
                </a:solidFill>
              </a:rPr>
              <a:t>Server systems</a:t>
            </a:r>
            <a:r>
              <a:rPr lang="en-US" dirty="0"/>
              <a:t>: used to supply information to these browsers</a:t>
            </a:r>
          </a:p>
          <a:p>
            <a:r>
              <a:rPr lang="en-US" dirty="0">
                <a:solidFill>
                  <a:srgbClr val="C00000"/>
                </a:solidFill>
              </a:rPr>
              <a:t>Computer networks</a:t>
            </a:r>
            <a:r>
              <a:rPr lang="en-US" dirty="0"/>
              <a:t>: used to support the browser-server communication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777421"/>
              </p:ext>
            </p:extLst>
          </p:nvPr>
        </p:nvGraphicFramePr>
        <p:xfrm>
          <a:off x="1676400" y="2823467"/>
          <a:ext cx="12001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4755600" imgH="4827960" progId="MS_ClipArt_Gallery.2">
                  <p:embed/>
                </p:oleObj>
              </mc:Choice>
              <mc:Fallback>
                <p:oleObj name="Clip" r:id="rId2" imgW="4755600" imgH="4827960" progId="MS_ClipArt_Gallery.2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823467"/>
                        <a:ext cx="12001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717078"/>
              </p:ext>
            </p:extLst>
          </p:nvPr>
        </p:nvGraphicFramePr>
        <p:xfrm>
          <a:off x="6248400" y="2569468"/>
          <a:ext cx="920750" cy="1346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927080" imgH="3382560" progId="MS_ClipArt_Gallery.2">
                  <p:embed/>
                </p:oleObj>
              </mc:Choice>
              <mc:Fallback>
                <p:oleObj name="Clip" r:id="rId4" imgW="1927080" imgH="3382560" progId="MS_ClipArt_Gallery.2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569468"/>
                        <a:ext cx="920750" cy="1346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676400" y="3839468"/>
            <a:ext cx="12192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Verdana" pitchFamily="34" charset="0"/>
              </a:rPr>
              <a:t>Client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096000" y="3839468"/>
            <a:ext cx="121920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Verdana" pitchFamily="34" charset="0"/>
              </a:rPr>
              <a:t>Server</a:t>
            </a: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895600" y="3140967"/>
            <a:ext cx="3429000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H="1">
            <a:off x="2895600" y="3394967"/>
            <a:ext cx="3429000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124200" y="2759968"/>
            <a:ext cx="2895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itchFamily="34" charset="0"/>
              </a:rPr>
              <a:t>Request “document A”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657600" y="3406874"/>
            <a:ext cx="1828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itchFamily="34" charset="0"/>
              </a:rPr>
              <a:t>document A</a:t>
            </a:r>
          </a:p>
        </p:txBody>
      </p:sp>
    </p:spTree>
    <p:extLst>
      <p:ext uri="{BB962C8B-B14F-4D97-AF65-F5344CB8AC3E}">
        <p14:creationId xmlns:p14="http://schemas.microsoft.com/office/powerpoint/2010/main" val="26266001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Scripting language: a lightweight programming language</a:t>
            </a:r>
          </a:p>
          <a:p>
            <a:r>
              <a:rPr lang="en-US" dirty="0"/>
              <a:t>Browser scripting: JavaScript</a:t>
            </a:r>
          </a:p>
          <a:p>
            <a:pPr lvl="1"/>
            <a:r>
              <a:rPr lang="en-US" dirty="0"/>
              <a:t>Designed to add interactivity to HTML pages</a:t>
            </a:r>
          </a:p>
          <a:p>
            <a:pPr lvl="1"/>
            <a:r>
              <a:rPr lang="en-US" dirty="0"/>
              <a:t>Usually embedded into HTML pages</a:t>
            </a:r>
          </a:p>
          <a:p>
            <a:pPr lvl="1"/>
            <a:r>
              <a:rPr lang="en-US" dirty="0"/>
              <a:t>What can a JavaScript Do?</a:t>
            </a:r>
          </a:p>
          <a:p>
            <a:pPr lvl="2"/>
            <a:r>
              <a:rPr lang="en-US" dirty="0"/>
              <a:t>Put dynamic text into an HTML page</a:t>
            </a:r>
          </a:p>
          <a:p>
            <a:pPr lvl="2"/>
            <a:r>
              <a:rPr lang="en-US" dirty="0"/>
              <a:t>React to events</a:t>
            </a:r>
          </a:p>
          <a:p>
            <a:pPr lvl="2"/>
            <a:r>
              <a:rPr lang="en-US" dirty="0"/>
              <a:t>Read and write HTML elements</a:t>
            </a:r>
          </a:p>
          <a:p>
            <a:pPr lvl="2"/>
            <a:r>
              <a:rPr lang="en-US" dirty="0"/>
              <a:t>Validate data before it is submitted to a server</a:t>
            </a:r>
          </a:p>
          <a:p>
            <a:pPr lvl="2"/>
            <a:r>
              <a:rPr lang="en-US" dirty="0"/>
              <a:t>Create cookies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49102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requests cause the response to be generated</a:t>
            </a:r>
          </a:p>
          <a:p>
            <a:r>
              <a:rPr lang="en-US" dirty="0"/>
              <a:t>Server scripting:</a:t>
            </a:r>
          </a:p>
          <a:p>
            <a:pPr lvl="1"/>
            <a:r>
              <a:rPr lang="en-US" dirty="0"/>
              <a:t>CGI/Perl: Common Gate Way Interface (*.</a:t>
            </a:r>
            <a:r>
              <a:rPr lang="en-US" dirty="0" err="1"/>
              <a:t>pl</a:t>
            </a:r>
            <a:r>
              <a:rPr lang="en-US" dirty="0"/>
              <a:t>, *.</a:t>
            </a:r>
            <a:r>
              <a:rPr lang="en-US" dirty="0" err="1"/>
              <a:t>cgi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PHP: Open source, strong database support (*.</a:t>
            </a:r>
            <a:r>
              <a:rPr lang="en-US" dirty="0" err="1"/>
              <a:t>php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ASP: Microsoft product, uses </a:t>
            </a:r>
            <a:r>
              <a:rPr lang="en-US" dirty="0" err="1"/>
              <a:t>.Net</a:t>
            </a:r>
            <a:r>
              <a:rPr lang="en-US" dirty="0"/>
              <a:t> framework (*.asp)</a:t>
            </a:r>
          </a:p>
          <a:p>
            <a:pPr lvl="1"/>
            <a:r>
              <a:rPr lang="en-US" dirty="0"/>
              <a:t>Java via </a:t>
            </a:r>
            <a:r>
              <a:rPr lang="en-US" dirty="0" err="1"/>
              <a:t>JavaServer</a:t>
            </a:r>
            <a:r>
              <a:rPr lang="en-US" dirty="0"/>
              <a:t> Pages (*.</a:t>
            </a:r>
            <a:r>
              <a:rPr lang="en-US" dirty="0" err="1"/>
              <a:t>jsp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465219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Gateway Interface:</a:t>
            </a:r>
          </a:p>
          <a:p>
            <a:pPr lvl="1"/>
            <a:r>
              <a:rPr lang="en-US" dirty="0"/>
              <a:t>CGI provides a way by which a web server can obtain data from (or send data to) database, and other programs, and present that data to viewers via the web.</a:t>
            </a:r>
          </a:p>
          <a:p>
            <a:pPr lvl="1"/>
            <a:r>
              <a:rPr lang="en-US" dirty="0"/>
              <a:t>A CGI program can be written in any programming language, but Perl is one of the most popular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611254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Ahead?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HTML, XHTML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Simple client-side interactivity (JavaScript)</a:t>
            </a:r>
          </a:p>
          <a:p>
            <a:r>
              <a:rPr lang="en-US" altLang="zh-CN" dirty="0"/>
              <a:t>Simple server-side interactivity (CGI/Perl)</a:t>
            </a:r>
          </a:p>
          <a:p>
            <a:endParaRPr lang="en-US" altLang="zh-CN" dirty="0"/>
          </a:p>
          <a:p>
            <a:r>
              <a:rPr lang="en-US" altLang="zh-CN" dirty="0"/>
              <a:t>We will not “teach” these languages with all variants</a:t>
            </a:r>
          </a:p>
          <a:p>
            <a:r>
              <a:rPr lang="en-US" altLang="zh-CN" dirty="0"/>
              <a:t>We will provide an overview of the basics, and to help build a web page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992073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24</a:t>
            </a:fld>
            <a:endParaRPr lang="en-IN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49462"/>
            <a:ext cx="5837063" cy="326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921850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25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9" y="818407"/>
            <a:ext cx="6986729" cy="48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27659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26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71" y="769268"/>
            <a:ext cx="6835105" cy="431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391643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Client/Browsers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13284"/>
            <a:ext cx="5040560" cy="397277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497466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44" y="1000125"/>
            <a:ext cx="6157912" cy="41052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29532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65" y="1561356"/>
            <a:ext cx="1823977" cy="10119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29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72344"/>
            <a:ext cx="1623861" cy="87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015111"/>
            <a:ext cx="2356490" cy="1370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53" y="695699"/>
            <a:ext cx="1500700" cy="14417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05" y="1973240"/>
            <a:ext cx="2857500" cy="16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" y="3576708"/>
            <a:ext cx="2421475" cy="10980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7420"/>
            <a:ext cx="2642947" cy="10438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51" y="3532252"/>
            <a:ext cx="1886727" cy="11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7036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vs.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Internet: </a:t>
            </a:r>
            <a:r>
              <a:rPr lang="en-US" dirty="0"/>
              <a:t>a inter-connected computer networks, linked by wires, cables, wireless connections, etc.</a:t>
            </a:r>
          </a:p>
          <a:p>
            <a:r>
              <a:rPr lang="en-US" dirty="0">
                <a:solidFill>
                  <a:srgbClr val="C00000"/>
                </a:solidFill>
              </a:rPr>
              <a:t>Web: </a:t>
            </a:r>
            <a:r>
              <a:rPr lang="en-US" dirty="0"/>
              <a:t>a collection of interconnected documents and other resources.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world wide web (WWW) </a:t>
            </a:r>
            <a:r>
              <a:rPr lang="en-US" dirty="0"/>
              <a:t>is accessible via the Internet, as are many other services including email, file sharing, etc.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500550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Home Page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25252"/>
            <a:ext cx="6231473" cy="44926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529299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 and Server Communication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85292"/>
            <a:ext cx="6038800" cy="37388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04094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Client and Server Programming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32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762000"/>
            <a:ext cx="4876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0068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Markup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the structure and content of hypertext documents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538833"/>
            <a:ext cx="35147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66059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Hyper Text Markup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HTML documents are simply text documents with a specific form</a:t>
            </a:r>
          </a:p>
          <a:p>
            <a:endParaRPr lang="en-US" b="1" dirty="0"/>
          </a:p>
          <a:p>
            <a:pPr lvl="1"/>
            <a:r>
              <a:rPr lang="en-US" b="1" dirty="0"/>
              <a:t>Documents comprised of </a:t>
            </a:r>
            <a:r>
              <a:rPr lang="en-US" b="1" dirty="0">
                <a:solidFill>
                  <a:srgbClr val="C00000"/>
                </a:solidFill>
              </a:rPr>
              <a:t>content</a:t>
            </a:r>
            <a:r>
              <a:rPr lang="en-US" b="1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markup tags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Content:</a:t>
            </a:r>
            <a:r>
              <a:rPr lang="en-US" b="1" dirty="0"/>
              <a:t> actual information being conveyed</a:t>
            </a:r>
          </a:p>
          <a:p>
            <a:pPr lvl="1"/>
            <a:r>
              <a:rPr lang="en-US" b="1" dirty="0"/>
              <a:t>The </a:t>
            </a:r>
            <a:r>
              <a:rPr lang="en-US" b="1" dirty="0">
                <a:solidFill>
                  <a:srgbClr val="C00000"/>
                </a:solidFill>
              </a:rPr>
              <a:t>markup tags </a:t>
            </a:r>
            <a:r>
              <a:rPr lang="en-US" b="1" dirty="0"/>
              <a:t>tell the Web browser how to display the page</a:t>
            </a:r>
          </a:p>
          <a:p>
            <a:pPr lvl="1"/>
            <a:r>
              <a:rPr lang="en-US" b="1" dirty="0"/>
              <a:t>An HTML file must have an </a:t>
            </a:r>
            <a:r>
              <a:rPr lang="en-US" b="1" dirty="0" err="1">
                <a:solidFill>
                  <a:srgbClr val="C00000"/>
                </a:solidFill>
              </a:rPr>
              <a:t>htm</a:t>
            </a:r>
            <a:r>
              <a:rPr lang="en-US" b="1" dirty="0"/>
              <a:t> or </a:t>
            </a:r>
            <a:r>
              <a:rPr lang="en-US" b="1" dirty="0">
                <a:solidFill>
                  <a:srgbClr val="C00000"/>
                </a:solidFill>
              </a:rPr>
              <a:t>html</a:t>
            </a:r>
            <a:r>
              <a:rPr lang="en-US" b="1" dirty="0"/>
              <a:t> file extension</a:t>
            </a:r>
          </a:p>
          <a:p>
            <a:pPr lvl="1"/>
            <a:r>
              <a:rPr lang="en-US" b="1" dirty="0"/>
              <a:t>An HTML file can be created using a </a:t>
            </a:r>
            <a:r>
              <a:rPr lang="en-US" b="1" dirty="0">
                <a:solidFill>
                  <a:srgbClr val="C00000"/>
                </a:solidFill>
              </a:rPr>
              <a:t>simple text editor</a:t>
            </a:r>
          </a:p>
          <a:p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199960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HTML tags are used to mark-up HTML elements</a:t>
            </a:r>
          </a:p>
          <a:p>
            <a:pPr marL="0" indent="0">
              <a:buNone/>
            </a:pPr>
            <a:endParaRPr lang="en-US" b="1" dirty="0"/>
          </a:p>
          <a:p>
            <a:pPr lvl="1"/>
            <a:r>
              <a:rPr lang="en-US" b="1" dirty="0"/>
              <a:t>Surrounded by angle brackets</a:t>
            </a:r>
            <a:r>
              <a:rPr lang="en-US" b="1" dirty="0">
                <a:solidFill>
                  <a:srgbClr val="C00000"/>
                </a:solidFill>
              </a:rPr>
              <a:t> &lt; </a:t>
            </a:r>
            <a:r>
              <a:rPr lang="en-US" b="1" dirty="0"/>
              <a:t>and </a:t>
            </a:r>
            <a:r>
              <a:rPr lang="en-US" b="1" dirty="0">
                <a:solidFill>
                  <a:srgbClr val="C00000"/>
                </a:solidFill>
              </a:rPr>
              <a:t>&gt;</a:t>
            </a:r>
          </a:p>
          <a:p>
            <a:pPr lvl="1"/>
            <a:r>
              <a:rPr lang="en-US" b="1" dirty="0"/>
              <a:t>HTML tags normally come in pairs, like </a:t>
            </a:r>
            <a:r>
              <a:rPr lang="en-US" b="1" dirty="0">
                <a:solidFill>
                  <a:srgbClr val="C00000"/>
                </a:solidFill>
              </a:rPr>
              <a:t>&lt;</a:t>
            </a:r>
            <a:r>
              <a:rPr lang="en-US" b="1" dirty="0" err="1">
                <a:solidFill>
                  <a:srgbClr val="C00000"/>
                </a:solidFill>
              </a:rPr>
              <a:t>tagname</a:t>
            </a:r>
            <a:r>
              <a:rPr lang="en-US" b="1" dirty="0">
                <a:solidFill>
                  <a:srgbClr val="C00000"/>
                </a:solidFill>
              </a:rPr>
              <a:t>&gt; </a:t>
            </a:r>
            <a:r>
              <a:rPr lang="en-US" b="1" dirty="0"/>
              <a:t>(start tag) and </a:t>
            </a:r>
            <a:r>
              <a:rPr lang="en-US" b="1" dirty="0">
                <a:solidFill>
                  <a:srgbClr val="C00000"/>
                </a:solidFill>
              </a:rPr>
              <a:t>&lt;/</a:t>
            </a:r>
            <a:r>
              <a:rPr lang="en-US" b="1" dirty="0" err="1">
                <a:solidFill>
                  <a:srgbClr val="C00000"/>
                </a:solidFill>
              </a:rPr>
              <a:t>tagname</a:t>
            </a:r>
            <a:r>
              <a:rPr lang="en-US" b="1" dirty="0">
                <a:solidFill>
                  <a:srgbClr val="C00000"/>
                </a:solidFill>
              </a:rPr>
              <a:t>&gt; </a:t>
            </a:r>
            <a:r>
              <a:rPr lang="en-US" b="1" dirty="0"/>
              <a:t>(end tag)</a:t>
            </a:r>
          </a:p>
          <a:p>
            <a:pPr lvl="1"/>
            <a:r>
              <a:rPr lang="en-US" b="1" dirty="0"/>
              <a:t>The text between the start and end tags is the </a:t>
            </a:r>
            <a:r>
              <a:rPr lang="en-US" b="1" dirty="0">
                <a:solidFill>
                  <a:srgbClr val="C00000"/>
                </a:solidFill>
              </a:rPr>
              <a:t>element content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Not case-sensitive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526750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Tags can have attributes that provide additional information to an HTML element</a:t>
            </a:r>
          </a:p>
          <a:p>
            <a:pPr lvl="1"/>
            <a:r>
              <a:rPr lang="en-US" b="1" dirty="0"/>
              <a:t>Attributes always come in name/value pairs like: </a:t>
            </a:r>
            <a:r>
              <a:rPr lang="en-US" b="1" dirty="0">
                <a:solidFill>
                  <a:srgbClr val="C00000"/>
                </a:solidFill>
              </a:rPr>
              <a:t>name=“value”</a:t>
            </a:r>
          </a:p>
          <a:p>
            <a:pPr lvl="1"/>
            <a:r>
              <a:rPr lang="en-US" b="1" dirty="0"/>
              <a:t>Attributes are always specified </a:t>
            </a:r>
            <a:r>
              <a:rPr lang="en-US" b="1" dirty="0">
                <a:solidFill>
                  <a:srgbClr val="C00000"/>
                </a:solidFill>
              </a:rPr>
              <a:t>in the start tag</a:t>
            </a:r>
          </a:p>
          <a:p>
            <a:pPr lvl="1"/>
            <a:r>
              <a:rPr lang="en-US" b="1" dirty="0"/>
              <a:t>Attribute values should always be </a:t>
            </a:r>
            <a:r>
              <a:rPr lang="en-US" b="1" dirty="0">
                <a:solidFill>
                  <a:srgbClr val="C00000"/>
                </a:solidFill>
              </a:rPr>
              <a:t>enclosed in quotes</a:t>
            </a:r>
            <a:r>
              <a:rPr lang="en-US" b="1" dirty="0"/>
              <a:t>. Double quotes are most common.</a:t>
            </a:r>
          </a:p>
          <a:p>
            <a:pPr lvl="1"/>
            <a:r>
              <a:rPr lang="en-US" b="1" dirty="0"/>
              <a:t>Also case-insensitive: however, lowercase is recommended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</a:t>
            </a:r>
            <a:r>
              <a:rPr lang="en-US" b="1" dirty="0">
                <a:solidFill>
                  <a:srgbClr val="0070C0"/>
                </a:solidFill>
              </a:rPr>
              <a:t>&lt;</a:t>
            </a:r>
            <a:r>
              <a:rPr lang="en-US" b="1" dirty="0" err="1">
                <a:solidFill>
                  <a:srgbClr val="0070C0"/>
                </a:solidFill>
              </a:rPr>
              <a:t>tagname</a:t>
            </a:r>
            <a:r>
              <a:rPr lang="en-US" b="1" dirty="0">
                <a:solidFill>
                  <a:srgbClr val="0070C0"/>
                </a:solidFill>
              </a:rPr>
              <a:t> a1=“v1” a2=“v2”&gt;&lt;/</a:t>
            </a:r>
            <a:r>
              <a:rPr lang="en-US" b="1" dirty="0" err="1">
                <a:solidFill>
                  <a:srgbClr val="0070C0"/>
                </a:solidFill>
              </a:rPr>
              <a:t>tagname</a:t>
            </a:r>
            <a:r>
              <a:rPr lang="en-US" b="1" dirty="0">
                <a:solidFill>
                  <a:srgbClr val="0070C0"/>
                </a:solidFill>
              </a:rPr>
              <a:t>&gt;</a:t>
            </a:r>
          </a:p>
          <a:p>
            <a:pPr lvl="1"/>
            <a:r>
              <a:rPr lang="en-US" b="1" dirty="0"/>
              <a:t>For example, &lt;table border=“0”&gt; is a start tag that defines a table that has no borders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222833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Entire document enclosed within </a:t>
            </a:r>
            <a:r>
              <a:rPr lang="en-US" b="1" dirty="0">
                <a:solidFill>
                  <a:srgbClr val="C00000"/>
                </a:solidFill>
              </a:rPr>
              <a:t>&lt;html&gt; </a:t>
            </a:r>
            <a:r>
              <a:rPr lang="en-US" b="1" dirty="0"/>
              <a:t>and </a:t>
            </a:r>
            <a:r>
              <a:rPr lang="en-US" b="1" dirty="0">
                <a:solidFill>
                  <a:srgbClr val="C00000"/>
                </a:solidFill>
              </a:rPr>
              <a:t>&lt;/html&gt; </a:t>
            </a:r>
            <a:r>
              <a:rPr lang="en-US" b="1" dirty="0"/>
              <a:t>tags</a:t>
            </a:r>
          </a:p>
          <a:p>
            <a:r>
              <a:rPr lang="en-US" b="1" dirty="0"/>
              <a:t>Two subparts:</a:t>
            </a:r>
          </a:p>
          <a:p>
            <a:pPr lvl="1"/>
            <a:r>
              <a:rPr lang="en-US" b="1" dirty="0"/>
              <a:t>Head</a:t>
            </a:r>
          </a:p>
          <a:p>
            <a:pPr lvl="2"/>
            <a:r>
              <a:rPr lang="en-US" b="1" dirty="0"/>
              <a:t>Enclosed within </a:t>
            </a:r>
            <a:r>
              <a:rPr lang="en-US" b="1" dirty="0">
                <a:solidFill>
                  <a:srgbClr val="C00000"/>
                </a:solidFill>
              </a:rPr>
              <a:t>&lt;head&gt; </a:t>
            </a:r>
            <a:r>
              <a:rPr lang="en-US" b="1" dirty="0"/>
              <a:t>and </a:t>
            </a:r>
            <a:r>
              <a:rPr lang="en-US" b="1" dirty="0">
                <a:solidFill>
                  <a:srgbClr val="C00000"/>
                </a:solidFill>
              </a:rPr>
              <a:t>&lt;/head&gt;</a:t>
            </a:r>
          </a:p>
          <a:p>
            <a:pPr lvl="2"/>
            <a:r>
              <a:rPr lang="en-US" b="1" dirty="0"/>
              <a:t>Within the head, more tags can be used to specify title of the page, meta-information, etc.</a:t>
            </a:r>
          </a:p>
          <a:p>
            <a:pPr lvl="1"/>
            <a:r>
              <a:rPr lang="en-US" b="1" dirty="0"/>
              <a:t>Body</a:t>
            </a:r>
          </a:p>
          <a:p>
            <a:pPr lvl="2"/>
            <a:r>
              <a:rPr lang="en-US" b="1" dirty="0"/>
              <a:t>Enclosed within </a:t>
            </a:r>
            <a:r>
              <a:rPr lang="en-US" b="1" dirty="0">
                <a:solidFill>
                  <a:srgbClr val="C00000"/>
                </a:solidFill>
              </a:rPr>
              <a:t>&lt;body&gt; </a:t>
            </a:r>
            <a:r>
              <a:rPr lang="en-US" b="1" dirty="0"/>
              <a:t>and </a:t>
            </a:r>
            <a:r>
              <a:rPr lang="en-US" b="1" dirty="0">
                <a:solidFill>
                  <a:srgbClr val="C00000"/>
                </a:solidFill>
              </a:rPr>
              <a:t>&lt;/body&gt;</a:t>
            </a:r>
          </a:p>
          <a:p>
            <a:pPr lvl="2"/>
            <a:r>
              <a:rPr lang="en-US" b="1" dirty="0"/>
              <a:t>Within the body, content is to be displayed</a:t>
            </a:r>
          </a:p>
          <a:p>
            <a:pPr lvl="2"/>
            <a:r>
              <a:rPr lang="en-US" b="1" dirty="0"/>
              <a:t>Other tags can be embedded in the body</a:t>
            </a:r>
          </a:p>
          <a:p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35008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HTML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5"/>
            <a:ext cx="8579296" cy="4105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&lt;!DOCTYPE&gt;  </a:t>
            </a:r>
          </a:p>
          <a:p>
            <a:pPr marL="0" indent="0">
              <a:buNone/>
            </a:pPr>
            <a:r>
              <a:rPr lang="en-US" b="1" dirty="0"/>
              <a:t>&lt;html </a:t>
            </a:r>
            <a:r>
              <a:rPr lang="en-US" b="1" dirty="0" err="1"/>
              <a:t>lang</a:t>
            </a:r>
            <a:r>
              <a:rPr lang="en-US" b="1" dirty="0"/>
              <a:t>="en"&gt; </a:t>
            </a:r>
          </a:p>
          <a:p>
            <a:pPr marL="0" indent="0">
              <a:buNone/>
            </a:pPr>
            <a:r>
              <a:rPr lang="en-US" b="1" dirty="0"/>
              <a:t>    &lt;head&gt; </a:t>
            </a:r>
          </a:p>
          <a:p>
            <a:pPr marL="0" indent="0">
              <a:buNone/>
            </a:pPr>
            <a:r>
              <a:rPr lang="en-US" b="1" dirty="0"/>
              <a:t>       &lt;meta charset="UTF-8"&gt; </a:t>
            </a:r>
          </a:p>
          <a:p>
            <a:pPr marL="0" indent="0">
              <a:buNone/>
            </a:pPr>
            <a:r>
              <a:rPr lang="en-US" b="1" dirty="0"/>
              <a:t>       &lt;title&gt;Your Page TITLE goes here&lt;/title&gt;</a:t>
            </a:r>
          </a:p>
          <a:p>
            <a:pPr marL="0" indent="0">
              <a:buNone/>
            </a:pPr>
            <a:r>
              <a:rPr lang="en-US" b="1" dirty="0"/>
              <a:t>       &lt;meta name="viewport" content="width=device-width, initial-scale=1.0"&gt;            </a:t>
            </a:r>
          </a:p>
          <a:p>
            <a:pPr marL="0" indent="0">
              <a:buNone/>
            </a:pPr>
            <a:r>
              <a:rPr lang="en-US" b="1" dirty="0"/>
              <a:t>     &lt;/head&gt; </a:t>
            </a:r>
          </a:p>
          <a:p>
            <a:pPr marL="0" indent="0">
              <a:buNone/>
            </a:pPr>
            <a:r>
              <a:rPr lang="en-US" b="1" dirty="0"/>
              <a:t>     &lt;body&gt; </a:t>
            </a:r>
          </a:p>
          <a:p>
            <a:pPr marL="0" indent="0">
              <a:buNone/>
            </a:pPr>
            <a:r>
              <a:rPr lang="en-US" b="1" dirty="0"/>
              <a:t>         &lt;p&gt;Your Page CONTENT goes here. The p tag indicates that this is a  </a:t>
            </a:r>
          </a:p>
          <a:p>
            <a:pPr marL="0" indent="0">
              <a:buNone/>
            </a:pPr>
            <a:r>
              <a:rPr lang="en-US" b="1" dirty="0"/>
              <a:t>                paragraph&lt;/p&gt;   </a:t>
            </a:r>
          </a:p>
          <a:p>
            <a:pPr marL="0" indent="0">
              <a:buNone/>
            </a:pPr>
            <a:r>
              <a:rPr lang="en-US" b="1" dirty="0"/>
              <a:t>     &lt;/body&gt;  </a:t>
            </a:r>
          </a:p>
          <a:p>
            <a:pPr marL="0" indent="0">
              <a:buNone/>
            </a:pPr>
            <a:r>
              <a:rPr lang="en-US" b="1" dirty="0"/>
              <a:t>&lt;/html&gt;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213768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HTML Page in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39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985292"/>
            <a:ext cx="5976664" cy="4029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929985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Internet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communication protocols</a:t>
            </a:r>
          </a:p>
          <a:p>
            <a:r>
              <a:rPr lang="en-US" dirty="0"/>
              <a:t>A communication protocol is a specification of how communication between two computers will be carried 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IP (Internet Protocol): </a:t>
            </a:r>
            <a:r>
              <a:rPr lang="en-US" dirty="0"/>
              <a:t>defines the packets that carry blocks of data from one node to another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TCP (Transmission Control Protocol)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UDP (User Datagram Protocol): </a:t>
            </a:r>
            <a:r>
              <a:rPr lang="en-US" dirty="0"/>
              <a:t>the protocols by which one host sends data to another.</a:t>
            </a:r>
          </a:p>
          <a:p>
            <a:pPr lvl="1"/>
            <a:r>
              <a:rPr lang="en-US" dirty="0"/>
              <a:t>Other </a:t>
            </a:r>
            <a:r>
              <a:rPr lang="en-US" dirty="0">
                <a:solidFill>
                  <a:srgbClr val="C00000"/>
                </a:solidFill>
              </a:rPr>
              <a:t>application protocols</a:t>
            </a:r>
            <a:r>
              <a:rPr lang="en-US" dirty="0"/>
              <a:t>: DNS (Domain Name Service), SMTP (Simple Mail Transmission Protocol), and FTP (File Transmission Protocol)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774075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err="1"/>
              <a:t>Vs</a:t>
            </a:r>
            <a:r>
              <a:rPr lang="en-US" dirty="0"/>
              <a:t> XML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19672" y="1417340"/>
          <a:ext cx="6576392" cy="231675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288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HTML is</a:t>
                      </a:r>
                      <a:r>
                        <a:rPr lang="en-US" baseline="0" dirty="0"/>
                        <a:t> a presentation language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XML is a data transportation</a:t>
                      </a:r>
                      <a:r>
                        <a:rPr lang="en-US" baseline="0" dirty="0"/>
                        <a:t> and storage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039">
                <a:tc>
                  <a:txBody>
                    <a:bodyPr/>
                    <a:lstStyle/>
                    <a:p>
                      <a:r>
                        <a:rPr lang="en-US" dirty="0"/>
                        <a:t>HTML uses fixed set of tags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may have user defined tags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039">
                <a:tc>
                  <a:txBody>
                    <a:bodyPr/>
                    <a:lstStyle/>
                    <a:p>
                      <a:r>
                        <a:rPr lang="en-US" dirty="0"/>
                        <a:t>Browsers  tolerant  to  errors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must be well-formed (syntactically correct)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224535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XHTML is a stricter and cleaner version of HTML</a:t>
            </a:r>
          </a:p>
          <a:p>
            <a:pPr lvl="1"/>
            <a:r>
              <a:rPr lang="en-US" b="1" dirty="0" err="1"/>
              <a:t>e</a:t>
            </a:r>
            <a:r>
              <a:rPr lang="en-US" b="1" dirty="0" err="1">
                <a:solidFill>
                  <a:srgbClr val="C00000"/>
                </a:solidFill>
              </a:rPr>
              <a:t>Xt</a:t>
            </a:r>
            <a:r>
              <a:rPr lang="en-US" b="1" dirty="0" err="1"/>
              <a:t>ensible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C00000"/>
                </a:solidFill>
              </a:rPr>
              <a:t>H</a:t>
            </a:r>
            <a:r>
              <a:rPr lang="en-US" b="1" dirty="0" err="1"/>
              <a:t>yper</a:t>
            </a:r>
            <a:r>
              <a:rPr lang="en-US" b="1" dirty="0" err="1">
                <a:solidFill>
                  <a:srgbClr val="C00000"/>
                </a:solidFill>
              </a:rPr>
              <a:t>T</a:t>
            </a:r>
            <a:r>
              <a:rPr lang="en-US" b="1" dirty="0" err="1"/>
              <a:t>ext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dirty="0"/>
              <a:t>arkup </a:t>
            </a:r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b="1" dirty="0"/>
              <a:t>anguage</a:t>
            </a:r>
          </a:p>
          <a:p>
            <a:pPr lvl="1"/>
            <a:r>
              <a:rPr lang="en-US" b="1" dirty="0"/>
              <a:t>aimed to </a:t>
            </a:r>
            <a:r>
              <a:rPr lang="en-US" b="1" dirty="0">
                <a:solidFill>
                  <a:srgbClr val="C00000"/>
                </a:solidFill>
              </a:rPr>
              <a:t>replace HTML</a:t>
            </a:r>
          </a:p>
          <a:p>
            <a:pPr lvl="1"/>
            <a:r>
              <a:rPr lang="en-US" b="1" dirty="0"/>
              <a:t>identical to HTML 4.01</a:t>
            </a:r>
          </a:p>
          <a:p>
            <a:pPr lvl="1"/>
            <a:r>
              <a:rPr lang="en-US" b="1" dirty="0"/>
              <a:t>combination of </a:t>
            </a:r>
            <a:r>
              <a:rPr lang="en-US" b="1" dirty="0">
                <a:solidFill>
                  <a:srgbClr val="C00000"/>
                </a:solidFill>
              </a:rPr>
              <a:t>HTML and XML</a:t>
            </a:r>
            <a:endParaRPr lang="en-US" b="1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W3C</a:t>
            </a:r>
            <a:r>
              <a:rPr lang="en-US" b="1" dirty="0"/>
              <a:t> Recommendation</a:t>
            </a:r>
          </a:p>
          <a:p>
            <a:r>
              <a:rPr lang="en-US" b="1" dirty="0"/>
              <a:t>XHTML elements must be </a:t>
            </a:r>
            <a:r>
              <a:rPr lang="en-US" b="1" dirty="0">
                <a:solidFill>
                  <a:srgbClr val="C00000"/>
                </a:solidFill>
              </a:rPr>
              <a:t>properly nested</a:t>
            </a:r>
          </a:p>
          <a:p>
            <a:r>
              <a:rPr lang="en-US" b="1" dirty="0"/>
              <a:t>XHTML elements must </a:t>
            </a:r>
            <a:r>
              <a:rPr lang="en-US" b="1" dirty="0">
                <a:solidFill>
                  <a:srgbClr val="C00000"/>
                </a:solidFill>
              </a:rPr>
              <a:t>always be closed</a:t>
            </a:r>
          </a:p>
          <a:p>
            <a:r>
              <a:rPr lang="en-US" b="1" dirty="0"/>
              <a:t>XHTML elements must </a:t>
            </a:r>
            <a:r>
              <a:rPr lang="en-US" b="1" dirty="0">
                <a:solidFill>
                  <a:srgbClr val="C00000"/>
                </a:solidFill>
              </a:rPr>
              <a:t>be in lowercase</a:t>
            </a:r>
          </a:p>
          <a:p>
            <a:r>
              <a:rPr lang="en-US" b="1" dirty="0"/>
              <a:t>XHTML documents </a:t>
            </a:r>
            <a:r>
              <a:rPr lang="en-US" b="1" dirty="0">
                <a:solidFill>
                  <a:srgbClr val="C00000"/>
                </a:solidFill>
              </a:rPr>
              <a:t>must have one root element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986070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Sample HTML pages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877436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Ahead?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Advanced HTML features</a:t>
            </a:r>
          </a:p>
          <a:p>
            <a:r>
              <a:rPr lang="en-US" altLang="zh-CN" dirty="0"/>
              <a:t>CSS</a:t>
            </a:r>
          </a:p>
          <a:p>
            <a:endParaRPr lang="en-US" altLang="zh-CN" dirty="0"/>
          </a:p>
          <a:p>
            <a:r>
              <a:rPr lang="en-US" altLang="zh-CN" dirty="0"/>
              <a:t>Client Side Scripting</a:t>
            </a:r>
          </a:p>
          <a:p>
            <a:r>
              <a:rPr lang="en-US" altLang="zh-CN" dirty="0"/>
              <a:t>Server Side Scripting</a:t>
            </a:r>
          </a:p>
          <a:p>
            <a:r>
              <a:rPr lang="en-US" altLang="zh-CN"/>
              <a:t>Web Frameworks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480383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5"/>
            <a:ext cx="8686800" cy="4105275"/>
          </a:xfrm>
        </p:spPr>
        <p:txBody>
          <a:bodyPr/>
          <a:lstStyle/>
          <a:p>
            <a:r>
              <a:rPr lang="en-US" b="1" dirty="0"/>
              <a:t>The </a:t>
            </a:r>
            <a:r>
              <a:rPr lang="en-US" b="1" dirty="0">
                <a:solidFill>
                  <a:srgbClr val="C00000"/>
                </a:solidFill>
              </a:rPr>
              <a:t>&lt;meta&gt; tag </a:t>
            </a:r>
            <a:r>
              <a:rPr lang="en-US" b="1" dirty="0"/>
              <a:t>defines metadata about an HTML document. </a:t>
            </a:r>
          </a:p>
          <a:p>
            <a:r>
              <a:rPr lang="en-US" b="1" dirty="0"/>
              <a:t>Metadata is data (information) about data.</a:t>
            </a:r>
          </a:p>
          <a:p>
            <a:r>
              <a:rPr lang="en-US" b="1" dirty="0"/>
              <a:t>&lt;meta&gt; tags always </a:t>
            </a:r>
            <a:r>
              <a:rPr lang="en-US" b="1" dirty="0">
                <a:solidFill>
                  <a:srgbClr val="C00000"/>
                </a:solidFill>
              </a:rPr>
              <a:t>go inside the &lt;head&gt; </a:t>
            </a:r>
            <a:r>
              <a:rPr lang="en-US" b="1" dirty="0"/>
              <a:t>element</a:t>
            </a:r>
          </a:p>
          <a:p>
            <a:r>
              <a:rPr lang="en-US" b="1" dirty="0"/>
              <a:t>Typically used to specify </a:t>
            </a:r>
            <a:r>
              <a:rPr lang="en-US" b="1" dirty="0">
                <a:solidFill>
                  <a:srgbClr val="C00000"/>
                </a:solidFill>
              </a:rPr>
              <a:t>character set, page description, keywords, author of the document, and viewport settings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pPr marL="400050" lvl="1" indent="0">
              <a:buNone/>
            </a:pPr>
            <a:r>
              <a:rPr lang="en-US" b="1" dirty="0">
                <a:solidFill>
                  <a:srgbClr val="7030A0"/>
                </a:solidFill>
              </a:rPr>
              <a:t>&lt;meta charset="UTF-8"&gt;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&lt;meta name="description" content="Free Web tutorials"&gt;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&lt;meta name="keywords" content="HTML, CSS, JavaScript"&gt;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&lt;meta name="author" content="John Doe"&gt;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rgbClr val="7030A0"/>
                </a:solidFill>
              </a:rPr>
              <a:t>&lt;meta name="viewport" content="width=device-width, initial-scale=1.0"&gt;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735899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Hyperlinks/anchors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 </a:t>
            </a:r>
            <a:r>
              <a:rPr lang="en-US" b="1" dirty="0">
                <a:solidFill>
                  <a:srgbClr val="C00000"/>
                </a:solidFill>
              </a:rPr>
              <a:t>&lt;a&gt; tag </a:t>
            </a:r>
            <a:r>
              <a:rPr lang="en-US" b="1" dirty="0"/>
              <a:t>defines a</a:t>
            </a:r>
            <a:r>
              <a:rPr lang="en-US" b="1" dirty="0">
                <a:solidFill>
                  <a:srgbClr val="C00000"/>
                </a:solidFill>
              </a:rPr>
              <a:t> hyperlink</a:t>
            </a:r>
            <a:r>
              <a:rPr lang="en-US" b="1" dirty="0"/>
              <a:t>, which is used to link from one page to another.</a:t>
            </a:r>
          </a:p>
          <a:p>
            <a:r>
              <a:rPr lang="en-US" b="1" dirty="0"/>
              <a:t>The most important attribute of the &lt;a&gt; element is the </a:t>
            </a:r>
            <a:r>
              <a:rPr lang="en-US" b="1" dirty="0" err="1">
                <a:solidFill>
                  <a:srgbClr val="C00000"/>
                </a:solidFill>
              </a:rPr>
              <a:t>href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attribute, which indicates the link's destination.</a:t>
            </a:r>
          </a:p>
          <a:p>
            <a:r>
              <a:rPr lang="en-US" b="1" dirty="0"/>
              <a:t>By default, links will appear as follows in all browsers:</a:t>
            </a:r>
          </a:p>
          <a:p>
            <a:pPr lvl="1"/>
            <a:r>
              <a:rPr lang="en-US" b="1" dirty="0"/>
              <a:t>An </a:t>
            </a:r>
            <a:r>
              <a:rPr lang="en-US" b="1" dirty="0">
                <a:solidFill>
                  <a:srgbClr val="C00000"/>
                </a:solidFill>
              </a:rPr>
              <a:t>unvisited</a:t>
            </a:r>
            <a:r>
              <a:rPr lang="en-US" b="1" dirty="0"/>
              <a:t> link is </a:t>
            </a:r>
            <a:r>
              <a:rPr lang="en-US" b="1" dirty="0">
                <a:solidFill>
                  <a:srgbClr val="0070C0"/>
                </a:solidFill>
              </a:rPr>
              <a:t>underlined and blue</a:t>
            </a:r>
          </a:p>
          <a:p>
            <a:pPr lvl="1"/>
            <a:r>
              <a:rPr lang="en-US" b="1" dirty="0"/>
              <a:t>A </a:t>
            </a:r>
            <a:r>
              <a:rPr lang="en-US" b="1" dirty="0">
                <a:solidFill>
                  <a:srgbClr val="C00000"/>
                </a:solidFill>
              </a:rPr>
              <a:t>visited</a:t>
            </a:r>
            <a:r>
              <a:rPr lang="en-US" b="1" dirty="0"/>
              <a:t> link is </a:t>
            </a:r>
            <a:r>
              <a:rPr lang="en-US" b="1" dirty="0">
                <a:solidFill>
                  <a:srgbClr val="0070C0"/>
                </a:solidFill>
              </a:rPr>
              <a:t>underlined and purple</a:t>
            </a:r>
          </a:p>
          <a:p>
            <a:pPr lvl="1"/>
            <a:r>
              <a:rPr lang="en-US" b="1" dirty="0"/>
              <a:t>An </a:t>
            </a:r>
            <a:r>
              <a:rPr lang="en-US" b="1" dirty="0">
                <a:solidFill>
                  <a:srgbClr val="C00000"/>
                </a:solidFill>
              </a:rPr>
              <a:t>active</a:t>
            </a:r>
            <a:r>
              <a:rPr lang="en-US" b="1" dirty="0"/>
              <a:t> link is </a:t>
            </a:r>
            <a:r>
              <a:rPr lang="en-US" b="1" dirty="0">
                <a:solidFill>
                  <a:srgbClr val="0070C0"/>
                </a:solidFill>
              </a:rPr>
              <a:t>underlined and red</a:t>
            </a:r>
          </a:p>
          <a:p>
            <a:pPr lvl="1"/>
            <a:endParaRPr lang="en-US" b="1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7030A0"/>
                </a:solidFill>
              </a:rPr>
              <a:t>&lt;a </a:t>
            </a:r>
            <a:r>
              <a:rPr lang="en-US" b="1" dirty="0" err="1">
                <a:solidFill>
                  <a:srgbClr val="7030A0"/>
                </a:solidFill>
              </a:rPr>
              <a:t>href</a:t>
            </a:r>
            <a:r>
              <a:rPr lang="en-US" b="1" dirty="0">
                <a:solidFill>
                  <a:srgbClr val="7030A0"/>
                </a:solidFill>
              </a:rPr>
              <a:t>=“https://vitap.ac.in”&gt;VIT-AP Official </a:t>
            </a:r>
            <a:r>
              <a:rPr lang="en-US" b="1" dirty="0" err="1">
                <a:solidFill>
                  <a:srgbClr val="7030A0"/>
                </a:solidFill>
              </a:rPr>
              <a:t>WebSite</a:t>
            </a:r>
            <a:r>
              <a:rPr lang="en-US" b="1" dirty="0">
                <a:solidFill>
                  <a:srgbClr val="7030A0"/>
                </a:solidFill>
              </a:rPr>
              <a:t>&lt;/a&gt;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7030A0"/>
                </a:solidFill>
              </a:rPr>
              <a:t>&lt;a </a:t>
            </a:r>
            <a:r>
              <a:rPr lang="en-US" b="1" dirty="0" err="1">
                <a:solidFill>
                  <a:srgbClr val="7030A0"/>
                </a:solidFill>
              </a:rPr>
              <a:t>href</a:t>
            </a:r>
            <a:r>
              <a:rPr lang="en-US" b="1" dirty="0">
                <a:solidFill>
                  <a:srgbClr val="7030A0"/>
                </a:solidFill>
              </a:rPr>
              <a:t>=“contact.htm”&gt;contact us&lt;/a&gt;</a:t>
            </a:r>
          </a:p>
          <a:p>
            <a:pPr marL="457200" lvl="1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389262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3450-2CD7-4969-B8C5-BD40633D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Hyper link to same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E141-1727-4B3C-80DB-1AD7D6F75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/>
            <a:r>
              <a:rPr lang="en-US" b="1" i="0" dirty="0">
                <a:solidFill>
                  <a:srgbClr val="454545"/>
                </a:solidFill>
                <a:effectLst/>
              </a:rPr>
              <a:t>Using </a:t>
            </a:r>
            <a:r>
              <a:rPr lang="en-US" b="1" i="0" dirty="0">
                <a:solidFill>
                  <a:srgbClr val="0070C0"/>
                </a:solidFill>
                <a:effectLst/>
              </a:rPr>
              <a:t>#</a:t>
            </a:r>
            <a:r>
              <a:rPr lang="en-US" b="1" i="0" dirty="0">
                <a:solidFill>
                  <a:srgbClr val="454545"/>
                </a:solidFill>
                <a:effectLst/>
              </a:rPr>
              <a:t> and </a:t>
            </a:r>
            <a:r>
              <a:rPr lang="en-US" b="1" i="0" dirty="0">
                <a:solidFill>
                  <a:srgbClr val="0070C0"/>
                </a:solidFill>
                <a:effectLst/>
              </a:rPr>
              <a:t>id</a:t>
            </a:r>
          </a:p>
          <a:p>
            <a:pPr marL="800100" lvl="2" indent="0">
              <a:buNone/>
            </a:pPr>
            <a:endParaRPr lang="en-US" b="1" dirty="0">
              <a:solidFill>
                <a:srgbClr val="454545"/>
              </a:solidFill>
            </a:endParaRPr>
          </a:p>
          <a:p>
            <a:pPr marL="800100" lvl="2" indent="0">
              <a:buNone/>
            </a:pPr>
            <a:r>
              <a:rPr lang="en-US" b="1" i="0" dirty="0">
                <a:solidFill>
                  <a:srgbClr val="454545"/>
                </a:solidFill>
                <a:effectLst/>
              </a:rPr>
              <a:t>&lt;a </a:t>
            </a:r>
            <a:r>
              <a:rPr lang="en-US" b="1" i="0" dirty="0" err="1">
                <a:solidFill>
                  <a:srgbClr val="454545"/>
                </a:solidFill>
                <a:effectLst/>
              </a:rPr>
              <a:t>href</a:t>
            </a:r>
            <a:r>
              <a:rPr lang="en-US" b="1" i="0" dirty="0">
                <a:solidFill>
                  <a:srgbClr val="454545"/>
                </a:solidFill>
                <a:effectLst/>
              </a:rPr>
              <a:t>="#top"&gt;Top&lt;/a&gt;</a:t>
            </a:r>
          </a:p>
          <a:p>
            <a:pPr marL="800100" lvl="2" indent="0">
              <a:buNone/>
            </a:pPr>
            <a:r>
              <a:rPr lang="en-US" b="1" i="0" dirty="0">
                <a:solidFill>
                  <a:srgbClr val="454545"/>
                </a:solidFill>
                <a:effectLst/>
              </a:rPr>
              <a:t>&lt;a </a:t>
            </a:r>
            <a:r>
              <a:rPr lang="en-US" b="1" i="0" dirty="0" err="1">
                <a:solidFill>
                  <a:srgbClr val="454545"/>
                </a:solidFill>
                <a:effectLst/>
              </a:rPr>
              <a:t>href</a:t>
            </a:r>
            <a:r>
              <a:rPr lang="en-US" b="1" i="0" dirty="0">
                <a:solidFill>
                  <a:srgbClr val="454545"/>
                </a:solidFill>
                <a:effectLst/>
              </a:rPr>
              <a:t>="#bottom"&gt;Bottom&lt;/a&gt;</a:t>
            </a:r>
            <a:endParaRPr lang="en-US" b="1" dirty="0">
              <a:solidFill>
                <a:srgbClr val="454545"/>
              </a:solidFill>
            </a:endParaRPr>
          </a:p>
          <a:p>
            <a:pPr marL="800100" lvl="2" indent="0">
              <a:buNone/>
            </a:pPr>
            <a:endParaRPr lang="en-US" b="1" dirty="0">
              <a:solidFill>
                <a:srgbClr val="454545"/>
              </a:solidFill>
            </a:endParaRPr>
          </a:p>
          <a:p>
            <a:pPr marL="800100" lvl="2" indent="0">
              <a:buNone/>
            </a:pPr>
            <a:r>
              <a:rPr lang="en-US" b="1" i="0" dirty="0">
                <a:solidFill>
                  <a:srgbClr val="454545"/>
                </a:solidFill>
                <a:effectLst/>
              </a:rPr>
              <a:t>&lt;p </a:t>
            </a:r>
            <a:r>
              <a:rPr lang="en-US" b="1" i="0" dirty="0">
                <a:solidFill>
                  <a:srgbClr val="FF0000"/>
                </a:solidFill>
                <a:effectLst/>
              </a:rPr>
              <a:t>id=“bottom"</a:t>
            </a:r>
            <a:r>
              <a:rPr lang="en-US" b="1" i="0" dirty="0">
                <a:solidFill>
                  <a:srgbClr val="454545"/>
                </a:solidFill>
                <a:effectLst/>
              </a:rPr>
              <a:t>&gt;Hyperlinks are utilized by a web browser to move from one page to another...&lt;/p&gt;</a:t>
            </a: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7ADAD-8057-4F39-9238-52EF03E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B228F-67C3-4A01-A526-05847051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1694F-0B6D-4A6A-A845-6621DBF5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961225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in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 </a:t>
            </a:r>
            <a:r>
              <a:rPr lang="en-US" b="1" dirty="0">
                <a:solidFill>
                  <a:srgbClr val="C00000"/>
                </a:solidFill>
              </a:rPr>
              <a:t>&lt;li&gt; tag </a:t>
            </a:r>
            <a:r>
              <a:rPr lang="en-US" b="1" dirty="0"/>
              <a:t>defines a list item.</a:t>
            </a:r>
          </a:p>
          <a:p>
            <a:r>
              <a:rPr lang="en-US" b="1" dirty="0"/>
              <a:t>The &lt;li&gt; tag is used inside ordered lists(</a:t>
            </a:r>
            <a:r>
              <a:rPr lang="en-US" b="1" dirty="0">
                <a:hlinkClick r:id="rId2"/>
              </a:rPr>
              <a:t>&lt;</a:t>
            </a:r>
            <a:r>
              <a:rPr lang="en-US" b="1" dirty="0" err="1">
                <a:hlinkClick r:id="rId2"/>
              </a:rPr>
              <a:t>ol</a:t>
            </a:r>
            <a:r>
              <a:rPr lang="en-US" b="1" dirty="0">
                <a:hlinkClick r:id="rId2"/>
              </a:rPr>
              <a:t>&gt;</a:t>
            </a:r>
            <a:r>
              <a:rPr lang="en-US" b="1" dirty="0"/>
              <a:t>), unordered lists (</a:t>
            </a:r>
            <a:r>
              <a:rPr lang="en-US" b="1" dirty="0">
                <a:hlinkClick r:id="rId3"/>
              </a:rPr>
              <a:t>&lt;ul&gt;</a:t>
            </a:r>
            <a:r>
              <a:rPr lang="en-US" b="1" dirty="0"/>
              <a:t>),description list </a:t>
            </a:r>
            <a:r>
              <a:rPr lang="en-US" b="1" u="sng" dirty="0"/>
              <a:t>(</a:t>
            </a:r>
            <a:r>
              <a:rPr lang="en-US" b="1" u="sng" dirty="0">
                <a:solidFill>
                  <a:srgbClr val="0070C0"/>
                </a:solidFill>
              </a:rPr>
              <a:t>&lt;dl&gt;) </a:t>
            </a:r>
            <a:r>
              <a:rPr lang="en-US" b="1" dirty="0"/>
              <a:t>and in menu lists (</a:t>
            </a:r>
            <a:r>
              <a:rPr lang="en-US" b="1" dirty="0">
                <a:hlinkClick r:id="rId4"/>
              </a:rPr>
              <a:t>&lt;menu&gt;</a:t>
            </a:r>
            <a:r>
              <a:rPr lang="en-US" b="1" dirty="0"/>
              <a:t>).</a:t>
            </a:r>
          </a:p>
          <a:p>
            <a:r>
              <a:rPr lang="en-US" b="1" dirty="0"/>
              <a:t>In </a:t>
            </a:r>
            <a:r>
              <a:rPr lang="en-US" b="1" dirty="0">
                <a:solidFill>
                  <a:srgbClr val="C00000"/>
                </a:solidFill>
              </a:rPr>
              <a:t>&lt;</a:t>
            </a:r>
            <a:r>
              <a:rPr lang="en-US" b="1" dirty="0" err="1">
                <a:solidFill>
                  <a:srgbClr val="C00000"/>
                </a:solidFill>
              </a:rPr>
              <a:t>ul</a:t>
            </a:r>
            <a:r>
              <a:rPr lang="en-US" b="1" dirty="0">
                <a:solidFill>
                  <a:srgbClr val="C00000"/>
                </a:solidFill>
              </a:rPr>
              <a:t>&gt; </a:t>
            </a:r>
            <a:r>
              <a:rPr lang="en-US" b="1" dirty="0"/>
              <a:t>and &lt;</a:t>
            </a:r>
            <a:r>
              <a:rPr lang="en-US" b="1" u="sng" dirty="0">
                <a:solidFill>
                  <a:srgbClr val="0070C0"/>
                </a:solidFill>
              </a:rPr>
              <a:t>menu</a:t>
            </a:r>
            <a:r>
              <a:rPr lang="en-US" b="1" dirty="0"/>
              <a:t>&gt;, the list items will usually be displayed with bullet points.</a:t>
            </a:r>
          </a:p>
          <a:p>
            <a:r>
              <a:rPr lang="en-US" b="1" dirty="0"/>
              <a:t>In </a:t>
            </a:r>
            <a:r>
              <a:rPr lang="en-US" b="1" dirty="0">
                <a:solidFill>
                  <a:srgbClr val="C00000"/>
                </a:solidFill>
              </a:rPr>
              <a:t>&lt;</a:t>
            </a:r>
            <a:r>
              <a:rPr lang="en-US" b="1" dirty="0" err="1">
                <a:solidFill>
                  <a:srgbClr val="C00000"/>
                </a:solidFill>
              </a:rPr>
              <a:t>ol</a:t>
            </a:r>
            <a:r>
              <a:rPr lang="en-US" b="1" dirty="0">
                <a:solidFill>
                  <a:srgbClr val="C00000"/>
                </a:solidFill>
              </a:rPr>
              <a:t>&gt;, </a:t>
            </a:r>
            <a:r>
              <a:rPr lang="en-US" b="1" dirty="0"/>
              <a:t>the list items will usually be displayed with numbers or letters.</a:t>
            </a:r>
          </a:p>
          <a:p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47</a:t>
            </a:fld>
            <a:endParaRPr lang="en-IN"/>
          </a:p>
        </p:txBody>
      </p:sp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D39DF3FA-01AB-46B6-8ADB-364A67874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8"/>
          <a:stretch/>
        </p:blipFill>
        <p:spPr bwMode="auto">
          <a:xfrm>
            <a:off x="662903" y="3361556"/>
            <a:ext cx="8077200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49404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987F-70A0-4DD3-A189-F40CDCB7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and unordered lists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A7AA-66C8-481D-B684-34591CDB8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ordered list starts with the </a:t>
            </a:r>
            <a:r>
              <a:rPr lang="en-US" b="1" dirty="0">
                <a:solidFill>
                  <a:srgbClr val="0070C0"/>
                </a:solidFill>
              </a:rPr>
              <a:t>&lt;</a:t>
            </a:r>
            <a:r>
              <a:rPr lang="en-US" b="1" dirty="0" err="1">
                <a:solidFill>
                  <a:srgbClr val="0070C0"/>
                </a:solidFill>
              </a:rPr>
              <a:t>ol</a:t>
            </a:r>
            <a:r>
              <a:rPr lang="en-US" b="1" dirty="0">
                <a:solidFill>
                  <a:srgbClr val="0070C0"/>
                </a:solidFill>
              </a:rPr>
              <a:t>&gt; </a:t>
            </a:r>
            <a:r>
              <a:rPr lang="en-US" b="1" dirty="0"/>
              <a:t>tag. Each list item starts with the </a:t>
            </a:r>
            <a:r>
              <a:rPr lang="en-US" b="1" dirty="0">
                <a:solidFill>
                  <a:srgbClr val="0070C0"/>
                </a:solidFill>
              </a:rPr>
              <a:t>&lt;li&gt; </a:t>
            </a:r>
            <a:r>
              <a:rPr lang="en-US" b="1" dirty="0"/>
              <a:t>tag.</a:t>
            </a:r>
          </a:p>
          <a:p>
            <a:pPr lvl="2"/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type attribute – 1, A, a, I, </a:t>
            </a:r>
            <a:r>
              <a:rPr 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i</a:t>
            </a:r>
            <a:endParaRPr lang="en-US" dirty="0">
              <a:solidFill>
                <a:srgbClr val="DC143C"/>
              </a:solidFill>
              <a:latin typeface="Consolas" panose="020B0609020204030204" pitchFamily="49" charset="0"/>
            </a:endParaRPr>
          </a:p>
          <a:p>
            <a:r>
              <a:rPr lang="en-US" b="1" dirty="0"/>
              <a:t>An unordered list starts with the </a:t>
            </a:r>
            <a:r>
              <a:rPr lang="en-US" b="1" dirty="0">
                <a:solidFill>
                  <a:srgbClr val="0070C0"/>
                </a:solidFill>
              </a:rPr>
              <a:t>&lt;ul&gt; </a:t>
            </a:r>
            <a:r>
              <a:rPr lang="en-US" b="1" dirty="0"/>
              <a:t>tag. Each list item starts with the </a:t>
            </a:r>
            <a:r>
              <a:rPr lang="en-US" b="1" dirty="0">
                <a:solidFill>
                  <a:srgbClr val="0070C0"/>
                </a:solidFill>
              </a:rPr>
              <a:t>&lt;li&gt; </a:t>
            </a:r>
            <a:r>
              <a:rPr lang="en-US" b="1" dirty="0"/>
              <a:t>tag</a:t>
            </a:r>
          </a:p>
          <a:p>
            <a:pPr lvl="2"/>
            <a:r>
              <a:rPr lang="en-IN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list-style-type – disc , circle, square , none</a:t>
            </a:r>
          </a:p>
          <a:p>
            <a:pPr marL="914400" lvl="2" indent="0">
              <a:buNone/>
            </a:pPr>
            <a:endParaRPr lang="en-IN" b="1" dirty="0"/>
          </a:p>
          <a:p>
            <a:pPr marL="1714500" lvl="4" indent="0">
              <a:buNone/>
            </a:pP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				</a:t>
            </a:r>
            <a:b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Tea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/ul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it-IT" dirty="0"/>
            </a:b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B5E6F-B421-4D0D-B80C-F6D4BCE8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697EC-2CA2-445D-9B90-AB8D7535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28CC-D49A-4BAF-BBF3-E89B8A04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48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1DE6D-416C-40A7-AD03-35E81F422C07}"/>
              </a:ext>
            </a:extLst>
          </p:cNvPr>
          <p:cNvSpPr txBox="1"/>
          <p:nvPr/>
        </p:nvSpPr>
        <p:spPr>
          <a:xfrm>
            <a:off x="4841665" y="3244969"/>
            <a:ext cx="3841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Tea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dirty="0"/>
            </a:b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/ol</a:t>
            </a:r>
            <a:r>
              <a:rPr lang="it-IT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1339328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CC39-B707-44A3-A3CA-4FD2D0B7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Lists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A9FF-17EE-4307-AECD-88E935A21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A description list is a list of terms, with a description of each term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endParaRPr lang="en-US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800100" lvl="2" indent="0">
              <a:buNone/>
            </a:pP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dl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&gt;&lt;b&gt;</a:t>
            </a:r>
            <a:r>
              <a:rPr lang="en-I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Coffee:</a:t>
            </a:r>
            <a:r>
              <a:rPr lang="en-IN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&lt;/b&gt;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/dt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black hot drink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/dd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&gt;&lt;b&gt;</a:t>
            </a:r>
            <a:r>
              <a:rPr lang="en-I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Milk:</a:t>
            </a:r>
            <a:r>
              <a:rPr lang="en-IN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&lt;/b&gt;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/dt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white cold drink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/dd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/dl</a:t>
            </a:r>
            <a:r>
              <a:rPr lang="en-IN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lvl="1" indent="0">
              <a:buNone/>
            </a:pP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51764-84ED-49B5-997E-DD2AA524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38D5D-22E3-402B-B037-2A52CAF2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5BAFF-EDB0-4680-984B-40CEDC51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49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1146A3-4F41-4C85-94A5-A1A349A3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193532"/>
            <a:ext cx="2623252" cy="13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17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Protocol (IP)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element of IP is IP address, a 32-bit number</a:t>
            </a:r>
          </a:p>
          <a:p>
            <a:r>
              <a:rPr lang="en-US" dirty="0"/>
              <a:t>The Internet authorities assign ranges of numbers to different organizations</a:t>
            </a:r>
          </a:p>
          <a:p>
            <a:r>
              <a:rPr lang="en-US" dirty="0"/>
              <a:t>IP is responsible for moving packet of data from node to node</a:t>
            </a:r>
          </a:p>
          <a:p>
            <a:r>
              <a:rPr lang="en-US" dirty="0"/>
              <a:t>A packet contains information such as the data to be transferred, the source and destination IP addresses, etc.</a:t>
            </a:r>
          </a:p>
          <a:p>
            <a:r>
              <a:rPr lang="en-US" dirty="0"/>
              <a:t>Packets are sent through different local network through gateways</a:t>
            </a:r>
          </a:p>
          <a:p>
            <a:r>
              <a:rPr lang="en-US" dirty="0"/>
              <a:t>A checksum is created to ensure the correctness of the data; corrupted packets are discarded</a:t>
            </a:r>
          </a:p>
          <a:p>
            <a:r>
              <a:rPr lang="en-US" dirty="0"/>
              <a:t>IP-based communication is unreliable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321784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C00000"/>
                </a:solidFill>
              </a:rPr>
              <a:t> &lt;frame&gt; tag </a:t>
            </a:r>
            <a:r>
              <a:rPr lang="en-US" b="1" dirty="0"/>
              <a:t>was used in HTML 4 to define one particular window (frame) within a </a:t>
            </a:r>
            <a:r>
              <a:rPr lang="en-US" b="1" dirty="0">
                <a:solidFill>
                  <a:srgbClr val="C00000"/>
                </a:solidFill>
              </a:rPr>
              <a:t>&lt;frameset&gt;.</a:t>
            </a:r>
          </a:p>
          <a:p>
            <a:pPr marL="1257300" lvl="3" indent="0">
              <a:buNone/>
            </a:pPr>
            <a:r>
              <a:rPr lang="en-US" b="1" dirty="0">
                <a:solidFill>
                  <a:srgbClr val="C00000"/>
                </a:solidFill>
              </a:rPr>
              <a:t>&lt;frameset cols = "25%,50%,25%"&gt;</a:t>
            </a:r>
          </a:p>
          <a:p>
            <a:pPr marL="1257300" lvl="3" indent="0">
              <a:buNone/>
            </a:pPr>
            <a:r>
              <a:rPr lang="en-US" b="1" dirty="0">
                <a:solidFill>
                  <a:srgbClr val="C00000"/>
                </a:solidFill>
              </a:rPr>
              <a:t>      &lt;frame name = "left" </a:t>
            </a:r>
            <a:r>
              <a:rPr lang="en-US" b="1" dirty="0" err="1">
                <a:solidFill>
                  <a:srgbClr val="C00000"/>
                </a:solidFill>
              </a:rPr>
              <a:t>src</a:t>
            </a:r>
            <a:r>
              <a:rPr lang="en-US" b="1" dirty="0">
                <a:solidFill>
                  <a:srgbClr val="C00000"/>
                </a:solidFill>
              </a:rPr>
              <a:t> = "/html/top_frame.htm" /&gt;</a:t>
            </a:r>
          </a:p>
          <a:p>
            <a:pPr marL="1257300" lvl="3" indent="0">
              <a:buNone/>
            </a:pPr>
            <a:r>
              <a:rPr lang="en-US" b="1" dirty="0">
                <a:solidFill>
                  <a:srgbClr val="C00000"/>
                </a:solidFill>
              </a:rPr>
              <a:t>      &lt;frame name = "center" </a:t>
            </a:r>
            <a:r>
              <a:rPr lang="en-US" b="1" dirty="0" err="1">
                <a:solidFill>
                  <a:srgbClr val="C00000"/>
                </a:solidFill>
              </a:rPr>
              <a:t>src</a:t>
            </a:r>
            <a:r>
              <a:rPr lang="en-US" b="1" dirty="0">
                <a:solidFill>
                  <a:srgbClr val="C00000"/>
                </a:solidFill>
              </a:rPr>
              <a:t> = "/html/main_frame.htm" /&gt;</a:t>
            </a:r>
          </a:p>
          <a:p>
            <a:pPr marL="1257300" lvl="3" indent="0">
              <a:buNone/>
            </a:pPr>
            <a:r>
              <a:rPr lang="en-US" b="1" dirty="0">
                <a:solidFill>
                  <a:srgbClr val="C00000"/>
                </a:solidFill>
              </a:rPr>
              <a:t>      &lt;frame name = "right" </a:t>
            </a:r>
            <a:r>
              <a:rPr lang="en-US" b="1" dirty="0" err="1">
                <a:solidFill>
                  <a:srgbClr val="C00000"/>
                </a:solidFill>
              </a:rPr>
              <a:t>src</a:t>
            </a:r>
            <a:r>
              <a:rPr lang="en-US" b="1" dirty="0">
                <a:solidFill>
                  <a:srgbClr val="C00000"/>
                </a:solidFill>
              </a:rPr>
              <a:t> = "/html/bottom_frame.htm" /&gt;</a:t>
            </a:r>
          </a:p>
          <a:p>
            <a:pPr marL="1257300" lvl="3" indent="0">
              <a:buNone/>
            </a:pPr>
            <a:r>
              <a:rPr lang="en-US" b="1" dirty="0">
                <a:solidFill>
                  <a:srgbClr val="C00000"/>
                </a:solidFill>
              </a:rPr>
              <a:t>      &lt;</a:t>
            </a:r>
            <a:r>
              <a:rPr lang="en-US" b="1" dirty="0" err="1">
                <a:solidFill>
                  <a:srgbClr val="C00000"/>
                </a:solidFill>
              </a:rPr>
              <a:t>noframes</a:t>
            </a:r>
            <a:r>
              <a:rPr lang="en-US" b="1" dirty="0">
                <a:solidFill>
                  <a:srgbClr val="C00000"/>
                </a:solidFill>
              </a:rPr>
              <a:t>&gt;</a:t>
            </a:r>
          </a:p>
          <a:p>
            <a:pPr marL="1257300" lvl="3" indent="0">
              <a:buNone/>
            </a:pPr>
            <a:r>
              <a:rPr lang="en-US" b="1" dirty="0">
                <a:solidFill>
                  <a:srgbClr val="C00000"/>
                </a:solidFill>
              </a:rPr>
              <a:t>         &lt;body&gt;Your browser does not support frames.&lt;/body&gt;</a:t>
            </a:r>
          </a:p>
          <a:p>
            <a:pPr marL="1257300" lvl="3" indent="0">
              <a:buNone/>
            </a:pPr>
            <a:r>
              <a:rPr lang="en-US" b="1" dirty="0">
                <a:solidFill>
                  <a:srgbClr val="C00000"/>
                </a:solidFill>
              </a:rPr>
              <a:t>      &lt;/</a:t>
            </a:r>
            <a:r>
              <a:rPr lang="en-US" b="1" dirty="0" err="1">
                <a:solidFill>
                  <a:srgbClr val="C00000"/>
                </a:solidFill>
              </a:rPr>
              <a:t>noframes</a:t>
            </a:r>
            <a:r>
              <a:rPr lang="en-US" b="1" dirty="0">
                <a:solidFill>
                  <a:srgbClr val="C00000"/>
                </a:solidFill>
              </a:rPr>
              <a:t>&gt;</a:t>
            </a:r>
          </a:p>
          <a:p>
            <a:pPr marL="1257300" lvl="3" indent="0">
              <a:buNone/>
            </a:pPr>
            <a:r>
              <a:rPr lang="en-US" b="1" dirty="0">
                <a:solidFill>
                  <a:srgbClr val="C00000"/>
                </a:solidFill>
              </a:rPr>
              <a:t>   &lt;/frameset&gt;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952269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E6CD-46F5-457E-8B22-A7893A1A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0858-051E-457E-AC8A-4A5DF5B2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hlinkClick r:id="rId2"/>
              </a:rPr>
              <a:t>&lt;iframe&gt;</a:t>
            </a:r>
            <a:r>
              <a:rPr lang="en-US" b="1" dirty="0"/>
              <a:t> tag to embed another document within the current HTML document.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800100" lvl="2" indent="0">
              <a:buNone/>
            </a:pPr>
            <a:r>
              <a:rPr lang="en-US" b="1" dirty="0">
                <a:solidFill>
                  <a:srgbClr val="0070C0"/>
                </a:solidFill>
              </a:rPr>
              <a:t>&lt;iframe </a:t>
            </a:r>
            <a:r>
              <a:rPr lang="en-US" b="1" dirty="0" err="1">
                <a:solidFill>
                  <a:srgbClr val="0070C0"/>
                </a:solidFill>
              </a:rPr>
              <a:t>src</a:t>
            </a:r>
            <a:r>
              <a:rPr lang="en-US" b="1" dirty="0">
                <a:solidFill>
                  <a:srgbClr val="0070C0"/>
                </a:solidFill>
              </a:rPr>
              <a:t>=“www.HTMLSamples.com" title=“Sample HTML Page"&gt;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0070C0"/>
                </a:solidFill>
              </a:rPr>
              <a:t>&lt;/iframe&gt;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DECE3-F078-4043-AA29-A41C70E5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AB701-EACD-4A52-B12D-3F4D4A80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B5693-22EA-4610-97D7-9FE1C0FA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251680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Sample HTML pages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717423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Ahead?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</a:p>
          <a:p>
            <a:r>
              <a:rPr lang="en-US" altLang="zh-CN" dirty="0"/>
              <a:t>Client Side Scripting</a:t>
            </a:r>
          </a:p>
          <a:p>
            <a:r>
              <a:rPr lang="en-US" altLang="zh-CN" dirty="0"/>
              <a:t>Server Side Scripting</a:t>
            </a:r>
          </a:p>
          <a:p>
            <a:r>
              <a:rPr lang="en-US" altLang="zh-CN" dirty="0"/>
              <a:t>Web Frameworks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776918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D325-62B5-9D09-4380-E2154BB36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DA597-8CB8-DB78-D910-4DEDB4E714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AD4B9-C717-5E74-44F2-22BB14B2DB50}"/>
              </a:ext>
            </a:extLst>
          </p:cNvPr>
          <p:cNvSpPr txBox="1"/>
          <p:nvPr/>
        </p:nvSpPr>
        <p:spPr>
          <a:xfrm>
            <a:off x="487680" y="659130"/>
            <a:ext cx="832104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500" b="1" dirty="0">
                <a:solidFill>
                  <a:srgbClr val="FF0000"/>
                </a:solidFill>
              </a:rPr>
              <a:t>TABLE TAGS IN HTML:-</a:t>
            </a:r>
          </a:p>
          <a:p>
            <a:pPr algn="just"/>
            <a:r>
              <a:rPr lang="en-IN" sz="1500" b="1" dirty="0">
                <a:solidFill>
                  <a:srgbClr val="FF0000"/>
                </a:solidFill>
              </a:rPr>
              <a:t>	</a:t>
            </a:r>
            <a:r>
              <a:rPr lang="en-IN" sz="1500" dirty="0"/>
              <a:t>The table is one of the most useful HTML constructs. Tables have two uses: structuring pieces of information and structuring the whole Web page. Tags relating to tables are:</a:t>
            </a:r>
            <a:endParaRPr lang="en-US" sz="1500" dirty="0"/>
          </a:p>
          <a:p>
            <a:pPr algn="just"/>
            <a:endParaRPr lang="en-IN" sz="1500" b="1" dirty="0"/>
          </a:p>
          <a:p>
            <a:pPr algn="just"/>
            <a:r>
              <a:rPr lang="en-IN" sz="1500" b="1" dirty="0"/>
              <a:t>&lt;table&gt;</a:t>
            </a:r>
            <a:endParaRPr lang="en-US" sz="1500" b="1" dirty="0"/>
          </a:p>
          <a:p>
            <a:pPr algn="just"/>
            <a:r>
              <a:rPr lang="en-IN" sz="1500" dirty="0"/>
              <a:t>	The &lt;table&gt; tag specifies the presence of a table. This is very often used in conjunction with the &lt;</a:t>
            </a:r>
            <a:r>
              <a:rPr lang="en-IN" sz="1500" dirty="0" err="1"/>
              <a:t>tr</a:t>
            </a:r>
            <a:r>
              <a:rPr lang="en-IN" sz="1500" dirty="0"/>
              <a:t>&gt; and the &lt;td&gt; tags. The following are the attributes: </a:t>
            </a:r>
            <a:endParaRPr lang="en-US" sz="1500" dirty="0"/>
          </a:p>
          <a:p>
            <a:pPr lvl="0" algn="just"/>
            <a:endParaRPr lang="en-IN" sz="1500" b="1" dirty="0"/>
          </a:p>
          <a:p>
            <a:pPr lvl="0" algn="just"/>
            <a:r>
              <a:rPr lang="en-IN" sz="1500" b="1" dirty="0"/>
              <a:t>width</a:t>
            </a:r>
            <a:r>
              <a:rPr lang="en-IN" sz="1500" dirty="0"/>
              <a:t>: </a:t>
            </a:r>
          </a:p>
          <a:p>
            <a:pPr lvl="0" algn="just"/>
            <a:r>
              <a:rPr lang="en-IN" sz="1500" dirty="0"/>
              <a:t>	This specifies the width of the table. Can be specified in pixels or in relative terms (for example, 100%).</a:t>
            </a:r>
            <a:endParaRPr lang="en-US" sz="1500" dirty="0"/>
          </a:p>
          <a:p>
            <a:pPr lvl="0" algn="just"/>
            <a:r>
              <a:rPr lang="en-IN" sz="1500" b="1" dirty="0"/>
              <a:t>border</a:t>
            </a:r>
            <a:r>
              <a:rPr lang="en-IN" sz="1500" dirty="0"/>
              <a:t>: </a:t>
            </a:r>
          </a:p>
          <a:p>
            <a:pPr lvl="0" algn="just"/>
            <a:r>
              <a:rPr lang="en-IN" sz="1500" dirty="0"/>
              <a:t>	This specifies the number, indicates the thickness of the border.</a:t>
            </a:r>
            <a:endParaRPr lang="en-US" sz="1500" dirty="0"/>
          </a:p>
          <a:p>
            <a:pPr lvl="0" algn="just"/>
            <a:r>
              <a:rPr lang="en-IN" sz="1500" b="1" dirty="0" err="1"/>
              <a:t>cellspacing</a:t>
            </a:r>
            <a:r>
              <a:rPr lang="en-IN" sz="1500" dirty="0"/>
              <a:t>: </a:t>
            </a:r>
          </a:p>
          <a:p>
            <a:pPr lvl="0" algn="just"/>
            <a:r>
              <a:rPr lang="en-IN" sz="1500" dirty="0"/>
              <a:t>	The amount spacing between the cell wall and the cell border. </a:t>
            </a:r>
            <a:endParaRPr lang="en-US" sz="1500" dirty="0"/>
          </a:p>
          <a:p>
            <a:pPr lvl="0" algn="just"/>
            <a:r>
              <a:rPr lang="en-IN" sz="1500" b="1" dirty="0" err="1"/>
              <a:t>cellpadding</a:t>
            </a:r>
            <a:r>
              <a:rPr lang="en-IN" sz="1500" dirty="0"/>
              <a:t>:</a:t>
            </a:r>
          </a:p>
          <a:p>
            <a:pPr lvl="0" algn="just"/>
            <a:r>
              <a:rPr lang="en-IN" sz="1500" dirty="0"/>
              <a:t>	 The amount padding between cells and the each cell wall in a table.</a:t>
            </a:r>
            <a:endParaRPr lang="en-US" sz="1500" dirty="0"/>
          </a:p>
          <a:p>
            <a:pPr lvl="0" algn="just"/>
            <a:r>
              <a:rPr lang="en-IN" sz="1500" b="1" dirty="0" err="1"/>
              <a:t>bgcolor</a:t>
            </a:r>
            <a:r>
              <a:rPr lang="en-IN" sz="1500" dirty="0"/>
              <a:t>: </a:t>
            </a:r>
          </a:p>
          <a:p>
            <a:pPr lvl="0" algn="just"/>
            <a:r>
              <a:rPr lang="en-IN" sz="1500" dirty="0"/>
              <a:t>	This specifies the background </a:t>
            </a:r>
            <a:r>
              <a:rPr lang="en-IN" sz="1500" dirty="0" err="1"/>
              <a:t>color</a:t>
            </a:r>
            <a:r>
              <a:rPr lang="en-IN" sz="1500" dirty="0"/>
              <a:t> for this table. The </a:t>
            </a:r>
            <a:r>
              <a:rPr lang="en-IN" sz="1500" dirty="0" err="1"/>
              <a:t>color</a:t>
            </a:r>
            <a:r>
              <a:rPr lang="en-IN" sz="1500" dirty="0"/>
              <a:t> value may be the </a:t>
            </a:r>
            <a:r>
              <a:rPr lang="en-IN" sz="1500" dirty="0" err="1"/>
              <a:t>color</a:t>
            </a:r>
            <a:r>
              <a:rPr lang="en-IN" sz="1500" dirty="0"/>
              <a:t> name or the six-character </a:t>
            </a:r>
            <a:r>
              <a:rPr lang="en-IN" sz="1500" dirty="0" err="1"/>
              <a:t>color</a:t>
            </a:r>
            <a:r>
              <a:rPr lang="en-IN" sz="1500" dirty="0"/>
              <a:t> code.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62544259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3965-A98B-7D26-5511-59C36632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6C55-08C6-8AC0-0E2B-BA644BBB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EEC4F-D308-29CE-C51D-C57F3254E82F}"/>
              </a:ext>
            </a:extLst>
          </p:cNvPr>
          <p:cNvSpPr txBox="1"/>
          <p:nvPr/>
        </p:nvSpPr>
        <p:spPr>
          <a:xfrm>
            <a:off x="251520" y="228864"/>
            <a:ext cx="838179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500" b="1" dirty="0"/>
              <a:t>&lt;</a:t>
            </a:r>
            <a:r>
              <a:rPr lang="en-IN" sz="1500" b="1" dirty="0" err="1"/>
              <a:t>tr</a:t>
            </a:r>
            <a:r>
              <a:rPr lang="en-IN" sz="1500" b="1" dirty="0"/>
              <a:t>&gt;</a:t>
            </a:r>
            <a:endParaRPr lang="en-US" sz="1500" b="1" dirty="0"/>
          </a:p>
          <a:p>
            <a:pPr algn="just"/>
            <a:r>
              <a:rPr lang="en-IN" sz="1500" dirty="0"/>
              <a:t>	The &lt;</a:t>
            </a:r>
            <a:r>
              <a:rPr lang="en-IN" sz="1500" dirty="0" err="1"/>
              <a:t>tr</a:t>
            </a:r>
            <a:r>
              <a:rPr lang="en-IN" sz="1500" dirty="0"/>
              <a:t>&gt; tag specifies the presence of a row. The following attributes are commonly used to define the properties of this row: </a:t>
            </a:r>
            <a:endParaRPr lang="en-US" sz="1500" dirty="0"/>
          </a:p>
          <a:p>
            <a:pPr lvl="0" algn="just"/>
            <a:r>
              <a:rPr lang="en-IN" sz="1500" b="1" dirty="0" err="1"/>
              <a:t>bgcolor</a:t>
            </a:r>
            <a:r>
              <a:rPr lang="en-IN" sz="1500" b="1" dirty="0"/>
              <a:t>:</a:t>
            </a:r>
            <a:r>
              <a:rPr lang="en-IN" sz="1500" dirty="0"/>
              <a:t> </a:t>
            </a:r>
          </a:p>
          <a:p>
            <a:pPr lvl="0" algn="just"/>
            <a:r>
              <a:rPr lang="en-IN" sz="1500" dirty="0"/>
              <a:t>	This specifies the background </a:t>
            </a:r>
            <a:r>
              <a:rPr lang="en-IN" sz="1500" dirty="0" err="1"/>
              <a:t>color</a:t>
            </a:r>
            <a:r>
              <a:rPr lang="en-IN" sz="1500" dirty="0"/>
              <a:t> for this row. The </a:t>
            </a:r>
            <a:r>
              <a:rPr lang="en-IN" sz="1500" dirty="0" err="1"/>
              <a:t>color</a:t>
            </a:r>
            <a:r>
              <a:rPr lang="en-IN" sz="1500" dirty="0"/>
              <a:t> value may be specified as the </a:t>
            </a:r>
            <a:r>
              <a:rPr lang="en-IN" sz="1500" dirty="0" err="1"/>
              <a:t>color</a:t>
            </a:r>
            <a:r>
              <a:rPr lang="en-IN" sz="1500" dirty="0"/>
              <a:t> name or the six-character </a:t>
            </a:r>
            <a:r>
              <a:rPr lang="en-IN" sz="1500" dirty="0" err="1"/>
              <a:t>color</a:t>
            </a:r>
            <a:r>
              <a:rPr lang="en-IN" sz="1500" dirty="0"/>
              <a:t> code.</a:t>
            </a:r>
            <a:endParaRPr lang="en-US" sz="1500" dirty="0"/>
          </a:p>
          <a:p>
            <a:pPr algn="just"/>
            <a:r>
              <a:rPr lang="en-IN" sz="1500" b="1" dirty="0"/>
              <a:t>height:</a:t>
            </a:r>
            <a:r>
              <a:rPr lang="en-IN" sz="1500" dirty="0"/>
              <a:t> This specifies the height of the row</a:t>
            </a:r>
            <a:endParaRPr lang="en-US" sz="1500" dirty="0"/>
          </a:p>
          <a:p>
            <a:pPr algn="just"/>
            <a:r>
              <a:rPr lang="en-IN" sz="1500" b="1" dirty="0"/>
              <a:t>&lt;td&gt;</a:t>
            </a:r>
            <a:endParaRPr lang="en-US" sz="1500" b="1" dirty="0"/>
          </a:p>
          <a:p>
            <a:pPr algn="just"/>
            <a:r>
              <a:rPr lang="en-IN" sz="1500" dirty="0"/>
              <a:t>The &lt;td&gt; tag specifies the presence of a column. Columns are specified within each row. The following attributes are commonly used to define the properties of the column: </a:t>
            </a:r>
            <a:endParaRPr lang="en-US" sz="1500" dirty="0"/>
          </a:p>
          <a:p>
            <a:pPr lvl="0" algn="just"/>
            <a:r>
              <a:rPr lang="en-IN" sz="1500" b="1" dirty="0" err="1"/>
              <a:t>valign</a:t>
            </a:r>
            <a:r>
              <a:rPr lang="en-IN" sz="1500" b="1" dirty="0"/>
              <a:t>:</a:t>
            </a:r>
            <a:r>
              <a:rPr lang="en-IN" sz="1500" dirty="0"/>
              <a:t> </a:t>
            </a:r>
          </a:p>
          <a:p>
            <a:pPr lvl="0" algn="just"/>
            <a:r>
              <a:rPr lang="en-IN" sz="1500" dirty="0"/>
              <a:t>	It makes the text to be aligned vertically either at top, </a:t>
            </a:r>
            <a:r>
              <a:rPr lang="en-IN" sz="1500" dirty="0" err="1"/>
              <a:t>center</a:t>
            </a:r>
            <a:r>
              <a:rPr lang="en-IN" sz="1500" dirty="0"/>
              <a:t>, bottom.</a:t>
            </a:r>
            <a:endParaRPr lang="en-US" sz="1500" dirty="0"/>
          </a:p>
          <a:p>
            <a:pPr lvl="0" algn="just"/>
            <a:r>
              <a:rPr lang="en-IN" sz="1500" b="1" dirty="0"/>
              <a:t>width:</a:t>
            </a:r>
            <a:r>
              <a:rPr lang="en-IN" sz="1500" dirty="0"/>
              <a:t> </a:t>
            </a:r>
          </a:p>
          <a:p>
            <a:pPr lvl="0" algn="just"/>
            <a:r>
              <a:rPr lang="en-IN" sz="1500" dirty="0"/>
              <a:t>	This specifies the width of the column. Can be specified in pixels or in relative terms (for example, 50%).</a:t>
            </a:r>
            <a:endParaRPr lang="en-US" sz="1500" dirty="0"/>
          </a:p>
          <a:p>
            <a:pPr lvl="0" algn="just"/>
            <a:r>
              <a:rPr lang="en-IN" sz="1500" b="1" dirty="0" err="1"/>
              <a:t>bgcolor</a:t>
            </a:r>
            <a:r>
              <a:rPr lang="en-IN" sz="1500" b="1" dirty="0"/>
              <a:t>:</a:t>
            </a:r>
            <a:r>
              <a:rPr lang="en-IN" sz="1500" dirty="0"/>
              <a:t> This specifies the background </a:t>
            </a:r>
            <a:r>
              <a:rPr lang="en-IN" sz="1500" dirty="0" err="1"/>
              <a:t>color</a:t>
            </a:r>
            <a:r>
              <a:rPr lang="en-IN" sz="1500" dirty="0"/>
              <a:t> for this column. </a:t>
            </a:r>
            <a:endParaRPr lang="en-US" sz="1500" dirty="0"/>
          </a:p>
          <a:p>
            <a:pPr lvl="0" algn="just"/>
            <a:r>
              <a:rPr lang="en-IN" sz="1500" b="1" dirty="0" err="1"/>
              <a:t>colspan</a:t>
            </a:r>
            <a:r>
              <a:rPr lang="en-IN" sz="1500" b="1" dirty="0"/>
              <a:t>:</a:t>
            </a:r>
            <a:r>
              <a:rPr lang="en-IN" sz="1500" dirty="0"/>
              <a:t> This specifies the number of columns this particular column occupies.</a:t>
            </a:r>
            <a:endParaRPr lang="en-US" sz="1500" dirty="0"/>
          </a:p>
          <a:p>
            <a:pPr lvl="0" algn="just"/>
            <a:r>
              <a:rPr lang="en-IN" sz="1500" b="1" dirty="0" err="1"/>
              <a:t>rowspan</a:t>
            </a:r>
            <a:r>
              <a:rPr lang="en-IN" sz="1500" b="1" dirty="0"/>
              <a:t>:</a:t>
            </a:r>
            <a:r>
              <a:rPr lang="en-IN" sz="1500" dirty="0"/>
              <a:t> This specifies the number of rows this particular row occupies.</a:t>
            </a:r>
            <a:endParaRPr lang="en-US" sz="1500" dirty="0"/>
          </a:p>
          <a:p>
            <a:pPr algn="just"/>
            <a:r>
              <a:rPr lang="en-IN" sz="1500" b="1" dirty="0"/>
              <a:t>&lt;</a:t>
            </a:r>
            <a:r>
              <a:rPr lang="en-IN" sz="1500" b="1" dirty="0" err="1"/>
              <a:t>th</a:t>
            </a:r>
            <a:r>
              <a:rPr lang="en-IN" sz="1500" b="1" dirty="0"/>
              <a:t>&gt;</a:t>
            </a:r>
            <a:endParaRPr lang="en-US" sz="1500" b="1" dirty="0"/>
          </a:p>
          <a:p>
            <a:pPr algn="just"/>
            <a:r>
              <a:rPr lang="en-US" sz="1500" dirty="0"/>
              <a:t>	The &lt;</a:t>
            </a:r>
            <a:r>
              <a:rPr lang="en-US" sz="1500" dirty="0" err="1"/>
              <a:t>th</a:t>
            </a:r>
            <a:r>
              <a:rPr lang="en-US" sz="1500" dirty="0"/>
              <a:t>&gt; tag specifies the column heading. The text within &lt;</a:t>
            </a:r>
            <a:r>
              <a:rPr lang="en-US" sz="1500" dirty="0" err="1"/>
              <a:t>th</a:t>
            </a:r>
            <a:r>
              <a:rPr lang="en-US" sz="1500" dirty="0"/>
              <a:t>&gt; and &lt;/</a:t>
            </a:r>
            <a:r>
              <a:rPr lang="en-US" sz="1500" dirty="0" err="1"/>
              <a:t>th</a:t>
            </a:r>
            <a:r>
              <a:rPr lang="en-US" sz="1500" dirty="0"/>
              <a:t>&gt; will automatically bolded and centre aligned.</a:t>
            </a:r>
          </a:p>
        </p:txBody>
      </p:sp>
    </p:spTree>
    <p:extLst>
      <p:ext uri="{BB962C8B-B14F-4D97-AF65-F5344CB8AC3E}">
        <p14:creationId xmlns:p14="http://schemas.microsoft.com/office/powerpoint/2010/main" val="3968924531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F5A4-EAB1-15F4-3AA2-2FC109E1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FE710-988D-DA9F-BF8A-4968C210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6E5039-9127-107B-E226-70E65EBBE998}"/>
              </a:ext>
            </a:extLst>
          </p:cNvPr>
          <p:cNvGraphicFramePr>
            <a:graphicFrameLocks noGrp="1"/>
          </p:cNvGraphicFramePr>
          <p:nvPr/>
        </p:nvGraphicFramePr>
        <p:xfrm>
          <a:off x="556056" y="559594"/>
          <a:ext cx="8176467" cy="4595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5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Attributes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Value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Align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Left,Right,Center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Declared your alignment side.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Width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"Size_px"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Width Size of the Table.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Height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"Size_px"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Height Size of the Table.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Bgcolor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"purple"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Background Color.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3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background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"Specified_URL"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Background Image open for URL file.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Border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"Size_px"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size of border thickness.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bordercolor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"Yellow"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color of border.</a:t>
                      </a: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cellspacing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</a:t>
                      </a:r>
                      <a:r>
                        <a:rPr lang="en-GB" sz="9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Size_px</a:t>
                      </a: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space between two Cell.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3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cellpadding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"</a:t>
                      </a:r>
                      <a:r>
                        <a:rPr lang="en-GB" sz="14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Size_px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"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space between cell boundary and text.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Bgcolor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"purple"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Background </a:t>
                      </a:r>
                      <a:r>
                        <a:rPr lang="en-GB" sz="9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Color</a:t>
                      </a: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Colspan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</a:t>
                      </a:r>
                      <a:r>
                        <a:rPr lang="en-GB" sz="9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Column_N</a:t>
                      </a: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Specify the span of there column.</a:t>
                      </a: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9526" marR="19526" marT="19526" marB="1952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481523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7442E9-6F56-98A4-DE78-D320AE154E0D}"/>
              </a:ext>
            </a:extLst>
          </p:cNvPr>
          <p:cNvSpPr/>
          <p:nvPr/>
        </p:nvSpPr>
        <p:spPr>
          <a:xfrm>
            <a:off x="683568" y="193204"/>
            <a:ext cx="3240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Example program :</a:t>
            </a:r>
          </a:p>
          <a:p>
            <a:r>
              <a:rPr lang="en-US" sz="1500" dirty="0"/>
              <a:t>&lt;html&gt;</a:t>
            </a:r>
          </a:p>
          <a:p>
            <a:r>
              <a:rPr lang="en-US" sz="1500" dirty="0"/>
              <a:t>  &lt;head&gt;</a:t>
            </a:r>
          </a:p>
          <a:p>
            <a:r>
              <a:rPr lang="en-US" sz="1500" dirty="0"/>
              <a:t>      &lt;title&gt;working with tables&lt;/title&gt;</a:t>
            </a:r>
          </a:p>
          <a:p>
            <a:r>
              <a:rPr lang="en-US" sz="1500" dirty="0"/>
              <a:t>   &lt;/head&gt;</a:t>
            </a:r>
          </a:p>
          <a:p>
            <a:r>
              <a:rPr lang="en-US" sz="1500" dirty="0"/>
              <a:t>       &lt;body&gt;</a:t>
            </a:r>
          </a:p>
          <a:p>
            <a:r>
              <a:rPr lang="en-US" sz="1500" dirty="0"/>
              <a:t>          &lt;table border=1&gt;</a:t>
            </a:r>
          </a:p>
          <a:p>
            <a:r>
              <a:rPr lang="en-US" sz="1500" dirty="0"/>
              <a:t>             &lt;</a:t>
            </a:r>
            <a:r>
              <a:rPr lang="en-US" sz="1500" dirty="0" err="1"/>
              <a:t>tr</a:t>
            </a:r>
            <a:r>
              <a:rPr lang="en-US" sz="1500" dirty="0"/>
              <a:t>&gt; </a:t>
            </a:r>
          </a:p>
          <a:p>
            <a:r>
              <a:rPr lang="en-US" sz="1500" dirty="0"/>
              <a:t>&lt;</a:t>
            </a:r>
            <a:r>
              <a:rPr lang="en-US" sz="1500" dirty="0" err="1"/>
              <a:t>th</a:t>
            </a:r>
            <a:r>
              <a:rPr lang="en-US" sz="1500" dirty="0"/>
              <a:t> </a:t>
            </a:r>
            <a:r>
              <a:rPr lang="en-US" sz="1500" dirty="0" err="1"/>
              <a:t>colspan</a:t>
            </a:r>
            <a:r>
              <a:rPr lang="en-US" sz="1500" dirty="0"/>
              <a:t>=3&gt; PRODUCTS &lt;/</a:t>
            </a:r>
            <a:r>
              <a:rPr lang="en-US" sz="1500" dirty="0" err="1"/>
              <a:t>th</a:t>
            </a:r>
            <a:r>
              <a:rPr lang="en-US" sz="1500" dirty="0"/>
              <a:t>&gt;</a:t>
            </a:r>
          </a:p>
          <a:p>
            <a:r>
              <a:rPr lang="en-US" sz="1500" dirty="0"/>
              <a:t>&lt;/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&lt;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 	&lt;</a:t>
            </a:r>
            <a:r>
              <a:rPr lang="en-US" sz="1500" dirty="0" err="1"/>
              <a:t>th</a:t>
            </a:r>
            <a:r>
              <a:rPr lang="en-US" sz="1500" dirty="0"/>
              <a:t>&gt;COMPANY&lt;/</a:t>
            </a:r>
            <a:r>
              <a:rPr lang="en-US" sz="1500" dirty="0" err="1"/>
              <a:t>th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 	&lt;</a:t>
            </a:r>
            <a:r>
              <a:rPr lang="en-US" sz="1500" dirty="0" err="1"/>
              <a:t>th</a:t>
            </a:r>
            <a:r>
              <a:rPr lang="en-US" sz="1500" dirty="0"/>
              <a:t>&gt;PRODUCT NAME&lt;/</a:t>
            </a:r>
            <a:r>
              <a:rPr lang="en-US" sz="1500" dirty="0" err="1"/>
              <a:t>th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 	&lt;</a:t>
            </a:r>
            <a:r>
              <a:rPr lang="en-US" sz="1500" dirty="0" err="1"/>
              <a:t>th</a:t>
            </a:r>
            <a:r>
              <a:rPr lang="en-US" sz="1500" dirty="0"/>
              <a:t>&gt;PRICE &lt;/</a:t>
            </a:r>
            <a:r>
              <a:rPr lang="en-US" sz="1500" dirty="0" err="1"/>
              <a:t>th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&lt;/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&lt;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	&lt;td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A1D82-5137-9F98-8920-E90F0178FE9D}"/>
              </a:ext>
            </a:extLst>
          </p:cNvPr>
          <p:cNvSpPr/>
          <p:nvPr/>
        </p:nvSpPr>
        <p:spPr>
          <a:xfrm>
            <a:off x="4860032" y="205981"/>
            <a:ext cx="3429000" cy="49398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 err="1"/>
              <a:t>rowspan</a:t>
            </a:r>
            <a:r>
              <a:rPr lang="en-US" sz="1500" dirty="0"/>
              <a:t>=2&gt;SAMSUNG&lt;/td&gt;</a:t>
            </a:r>
          </a:p>
          <a:p>
            <a:r>
              <a:rPr lang="en-US" sz="1500" dirty="0"/>
              <a:t>              	&lt;td&gt;TV&lt;/td&gt;</a:t>
            </a:r>
          </a:p>
          <a:p>
            <a:r>
              <a:rPr lang="en-US" sz="1500" dirty="0"/>
              <a:t>              	&lt;td&gt;12000&lt;/td&gt;</a:t>
            </a:r>
          </a:p>
          <a:p>
            <a:r>
              <a:rPr lang="en-US" sz="1500" dirty="0"/>
              <a:t>              &lt;/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&lt;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	 &lt;td&gt;WASHING MACHINE&lt;/td&gt;</a:t>
            </a:r>
          </a:p>
          <a:p>
            <a:r>
              <a:rPr lang="en-US" sz="1500" dirty="0"/>
              <a:t>               	&lt;td&gt;20000&lt;/td&gt;</a:t>
            </a:r>
          </a:p>
          <a:p>
            <a:r>
              <a:rPr lang="en-US" sz="1500" dirty="0"/>
              <a:t>              &lt;/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&lt;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	&lt;td </a:t>
            </a:r>
            <a:r>
              <a:rPr lang="en-US" sz="1500" dirty="0" err="1"/>
              <a:t>rowspan</a:t>
            </a:r>
            <a:r>
              <a:rPr lang="en-US" sz="1500" dirty="0"/>
              <a:t>=2&gt;LG&lt;/td&gt;</a:t>
            </a:r>
          </a:p>
          <a:p>
            <a:r>
              <a:rPr lang="en-US" sz="1500" dirty="0"/>
              <a:t>              	&lt;td&gt;TV&lt;/td&gt;</a:t>
            </a:r>
          </a:p>
          <a:p>
            <a:r>
              <a:rPr lang="en-US" sz="1500" dirty="0"/>
              <a:t>            	&lt;td&gt;12000&lt;/td&gt;</a:t>
            </a:r>
          </a:p>
          <a:p>
            <a:r>
              <a:rPr lang="en-US" sz="1500" dirty="0"/>
              <a:t>              &lt;/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&lt;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    	&lt;td&gt;REFRIGIRATOR&lt;/td&gt;</a:t>
            </a:r>
          </a:p>
          <a:p>
            <a:r>
              <a:rPr lang="en-US" sz="1500" dirty="0"/>
              <a:t>             	&lt;td&gt;18000&lt;/td&gt;</a:t>
            </a:r>
          </a:p>
          <a:p>
            <a:r>
              <a:rPr lang="en-US" sz="1500" dirty="0"/>
              <a:t>              &lt;/</a:t>
            </a:r>
            <a:r>
              <a:rPr lang="en-US" sz="1500" dirty="0" err="1"/>
              <a:t>tr</a:t>
            </a:r>
            <a:r>
              <a:rPr lang="en-US" sz="1500" dirty="0"/>
              <a:t>&gt;</a:t>
            </a:r>
          </a:p>
          <a:p>
            <a:r>
              <a:rPr lang="en-US" sz="1500" dirty="0"/>
              <a:t>          &lt;/table&gt;</a:t>
            </a:r>
          </a:p>
          <a:p>
            <a:r>
              <a:rPr lang="en-US" sz="1500" dirty="0"/>
              <a:t>       &lt;/body&gt;</a:t>
            </a:r>
          </a:p>
          <a:p>
            <a:r>
              <a:rPr lang="en-IN" sz="1500" dirty="0"/>
              <a:t>&lt;/html&gt;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39379074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6813-5A16-1013-A78A-364A3C70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09679-8B4D-2E43-F701-4AF44737B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78E72-DBD9-2240-1693-A9B2AF077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43" y="663750"/>
            <a:ext cx="7062058" cy="450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92273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A00C-5E83-AD72-D023-456F1887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A5F19-92B8-2EE1-F878-61F839719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53C17-27CF-B949-365A-546A0919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864"/>
            <a:ext cx="8035290" cy="473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46117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Transmission Control Protocol (TCP)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is a higher-level protocol that extends IP to provide additional functionality: reliable communication</a:t>
            </a:r>
          </a:p>
          <a:p>
            <a:endParaRPr lang="en-US" dirty="0"/>
          </a:p>
          <a:p>
            <a:r>
              <a:rPr lang="en-US" dirty="0"/>
              <a:t>TCP adds support to detect errors or lost data and to trigger retransmission until the data is correctly and completely received</a:t>
            </a:r>
          </a:p>
          <a:p>
            <a:endParaRPr lang="en-US" dirty="0"/>
          </a:p>
          <a:p>
            <a:r>
              <a:rPr lang="en-US" dirty="0"/>
              <a:t>Connection</a:t>
            </a:r>
          </a:p>
          <a:p>
            <a:endParaRPr lang="en-US" dirty="0"/>
          </a:p>
          <a:p>
            <a:r>
              <a:rPr lang="en-US" dirty="0"/>
              <a:t>Acknowledgment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522204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5800-2094-0F3E-C7D5-03AE723A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C2C3-F91C-EB49-3424-6F20EDC5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0C92B-652D-5A80-C1E5-401F73A3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0" y="285750"/>
            <a:ext cx="8423180" cy="51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68404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5FC5-849F-82A9-BEE8-6FB13B18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F14CE-8AEB-DDC9-6E10-BF4D17CBC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4FB46-C99A-92AC-2BBF-21423187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9" y="392288"/>
            <a:ext cx="8488901" cy="49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257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55C9AA-1944-D90C-60FF-9BECE3B5A415}"/>
              </a:ext>
            </a:extLst>
          </p:cNvPr>
          <p:cNvSpPr txBox="1"/>
          <p:nvPr/>
        </p:nvSpPr>
        <p:spPr>
          <a:xfrm>
            <a:off x="395536" y="156760"/>
            <a:ext cx="851154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5. Checkbox:</a:t>
            </a:r>
          </a:p>
          <a:p>
            <a:r>
              <a:rPr lang="en-IN" sz="1500" dirty="0"/>
              <a:t>Checkboxes are used when more than one option is required to be selected. They are also created using HTML &lt;input&gt; tag but type attribute is set to </a:t>
            </a:r>
            <a:r>
              <a:rPr lang="en-IN" sz="1500" b="1" dirty="0"/>
              <a:t>checkbox.</a:t>
            </a:r>
            <a:endParaRPr lang="en-US" sz="1500" dirty="0"/>
          </a:p>
          <a:p>
            <a:r>
              <a:rPr lang="en-IN" sz="1500" b="1" dirty="0"/>
              <a:t>&lt;input type=”checkbox”&gt;</a:t>
            </a:r>
            <a:r>
              <a:rPr lang="en-IN" sz="1500" dirty="0"/>
              <a:t> creates a checkbox in a form. The attributes are:</a:t>
            </a:r>
            <a:endParaRPr lang="en-US" sz="1500" dirty="0"/>
          </a:p>
          <a:p>
            <a:pPr lvl="0"/>
            <a:r>
              <a:rPr lang="en-IN" sz="1500" b="1" i="1" dirty="0" err="1"/>
              <a:t>accesskey</a:t>
            </a:r>
            <a:r>
              <a:rPr lang="en-IN" sz="1500" b="1" i="1" dirty="0"/>
              <a:t>:</a:t>
            </a:r>
            <a:r>
              <a:rPr lang="en-IN" sz="1500" dirty="0"/>
              <a:t> keyboard shortcut key.</a:t>
            </a:r>
            <a:endParaRPr lang="en-US" sz="1500" dirty="0"/>
          </a:p>
          <a:p>
            <a:pPr lvl="0"/>
            <a:r>
              <a:rPr lang="en-IN" sz="1500" b="1" i="1" dirty="0"/>
              <a:t>Checked: </a:t>
            </a:r>
            <a:r>
              <a:rPr lang="en-IN" sz="1500" dirty="0"/>
              <a:t>Indicates if the checkbox should appear checked initially or not.</a:t>
            </a:r>
            <a:endParaRPr lang="en-US" sz="1500" dirty="0"/>
          </a:p>
          <a:p>
            <a:pPr lvl="0"/>
            <a:r>
              <a:rPr lang="en-IN" sz="1500" b="1" i="1" dirty="0"/>
              <a:t>Value:</a:t>
            </a:r>
            <a:r>
              <a:rPr lang="en-IN" sz="1500" dirty="0"/>
              <a:t> represents the result of the checkbox when clicked, which is passed to the forms action URL.</a:t>
            </a:r>
          </a:p>
          <a:p>
            <a:pPr lvl="0"/>
            <a:endParaRPr lang="en-US" sz="1500" dirty="0"/>
          </a:p>
          <a:p>
            <a:pPr lvl="0"/>
            <a:r>
              <a:rPr lang="en-US" sz="1500" b="1" dirty="0"/>
              <a:t>Example:</a:t>
            </a:r>
          </a:p>
          <a:p>
            <a:pPr lvl="0"/>
            <a:r>
              <a:rPr lang="en-US" sz="1500" dirty="0"/>
              <a:t>&lt;!DOCTYPE html&gt;</a:t>
            </a:r>
          </a:p>
          <a:p>
            <a:pPr lvl="0"/>
            <a:r>
              <a:rPr lang="en-US" sz="1500" dirty="0"/>
              <a:t>&lt;html&gt; </a:t>
            </a:r>
          </a:p>
          <a:p>
            <a:pPr lvl="0"/>
            <a:r>
              <a:rPr lang="en-US" sz="1500" dirty="0"/>
              <a:t>  &lt;head&gt; </a:t>
            </a:r>
          </a:p>
          <a:p>
            <a:pPr lvl="0"/>
            <a:r>
              <a:rPr lang="en-US" sz="1500" dirty="0"/>
              <a:t>     &lt;title&gt;Checkbox Control&lt;/title&gt; </a:t>
            </a:r>
          </a:p>
          <a:p>
            <a:pPr lvl="0"/>
            <a:r>
              <a:rPr lang="en-US" sz="1500" dirty="0"/>
              <a:t>  &lt;/head&gt;</a:t>
            </a:r>
          </a:p>
          <a:p>
            <a:pPr lvl="0"/>
            <a:r>
              <a:rPr lang="en-US" sz="1500" dirty="0"/>
              <a:t>&lt;body&gt;</a:t>
            </a:r>
          </a:p>
          <a:p>
            <a:pPr lvl="0"/>
            <a:r>
              <a:rPr lang="en-US" sz="1500" dirty="0"/>
              <a:t>      &lt;form&gt;</a:t>
            </a:r>
          </a:p>
          <a:p>
            <a:pPr lvl="0"/>
            <a:r>
              <a:rPr lang="en-US" sz="1500" dirty="0"/>
              <a:t>         &lt;input type = "checkbox" name = "</a:t>
            </a:r>
            <a:r>
              <a:rPr lang="en-US" sz="1500" dirty="0" err="1"/>
              <a:t>maths</a:t>
            </a:r>
            <a:r>
              <a:rPr lang="en-US" sz="1500" dirty="0"/>
              <a:t>" value = “off"&gt; </a:t>
            </a:r>
            <a:r>
              <a:rPr lang="en-US" sz="1500" dirty="0" err="1"/>
              <a:t>Maths</a:t>
            </a:r>
            <a:r>
              <a:rPr lang="en-US" sz="1500" dirty="0"/>
              <a:t>    </a:t>
            </a:r>
          </a:p>
          <a:p>
            <a:pPr lvl="0"/>
            <a:r>
              <a:rPr lang="en-US" sz="1500" dirty="0"/>
              <a:t>     &lt;input type = "checkbox" name = "physics" value = "on"&gt; Physics  </a:t>
            </a:r>
          </a:p>
          <a:p>
            <a:pPr lvl="0"/>
            <a:r>
              <a:rPr lang="en-US" sz="1500" dirty="0"/>
              <a:t>&lt;input type = "checkbox" name = “computers" value = "on"&gt; computers</a:t>
            </a:r>
          </a:p>
          <a:p>
            <a:pPr lvl="0"/>
            <a:r>
              <a:rPr lang="en-US" sz="1500" dirty="0"/>
              <a:t>    &lt;/form&gt; </a:t>
            </a:r>
          </a:p>
          <a:p>
            <a:pPr lvl="0"/>
            <a:r>
              <a:rPr lang="en-US" sz="1500" dirty="0"/>
              <a:t>  &lt;/body&gt;	</a:t>
            </a:r>
          </a:p>
          <a:p>
            <a:pPr lvl="0"/>
            <a:r>
              <a:rPr lang="en-US" sz="15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93774987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50096C-EF5E-7FBD-B91A-38CA181478F8}"/>
              </a:ext>
            </a:extLst>
          </p:cNvPr>
          <p:cNvSpPr txBox="1"/>
          <p:nvPr/>
        </p:nvSpPr>
        <p:spPr>
          <a:xfrm>
            <a:off x="205740" y="409228"/>
            <a:ext cx="8938260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6. Radio buttons: </a:t>
            </a:r>
            <a:r>
              <a:rPr lang="en-IN" sz="1500" dirty="0"/>
              <a:t>Radio buttons are used when out of many options, just one option is required to be selected. They are also created using HTML &lt;input&gt; tag but type attribute is set to </a:t>
            </a:r>
            <a:r>
              <a:rPr lang="en-IN" sz="1500" b="1" dirty="0"/>
              <a:t>radio</a:t>
            </a:r>
            <a:endParaRPr lang="en-US" sz="1500" dirty="0"/>
          </a:p>
          <a:p>
            <a:endParaRPr lang="en-IN" sz="1500" b="1" dirty="0"/>
          </a:p>
          <a:p>
            <a:r>
              <a:rPr lang="en-IN" sz="1500" b="1" dirty="0"/>
              <a:t>&lt;input type=”radio”&gt;</a:t>
            </a:r>
            <a:r>
              <a:rPr lang="en-IN" sz="1500" dirty="0"/>
              <a:t> creates a radio button in the form. The attributes are:</a:t>
            </a:r>
            <a:endParaRPr lang="en-US" sz="1500" dirty="0"/>
          </a:p>
          <a:p>
            <a:pPr lvl="0"/>
            <a:r>
              <a:rPr lang="en-IN" sz="1500" b="1" i="1" dirty="0"/>
              <a:t>Checked:</a:t>
            </a:r>
            <a:r>
              <a:rPr lang="en-IN" sz="1500" dirty="0"/>
              <a:t> Indicates if the checkbox should appear checked initially or not.</a:t>
            </a:r>
            <a:endParaRPr lang="en-US" sz="1500" dirty="0"/>
          </a:p>
          <a:p>
            <a:pPr lvl="0"/>
            <a:r>
              <a:rPr lang="en-IN" sz="1500" b="1" i="1" dirty="0"/>
              <a:t>Value:</a:t>
            </a:r>
            <a:r>
              <a:rPr lang="en-IN" sz="1500" dirty="0"/>
              <a:t> represents the result of the checkbox when clicked, which is passed to the forms action URL.</a:t>
            </a:r>
            <a:endParaRPr lang="en-US" sz="1500" dirty="0"/>
          </a:p>
          <a:p>
            <a:r>
              <a:rPr lang="en-US" sz="1500" b="1" dirty="0"/>
              <a:t>Example</a:t>
            </a:r>
            <a:endParaRPr lang="en-IN" sz="1500" b="1" dirty="0"/>
          </a:p>
          <a:p>
            <a:r>
              <a:rPr lang="en-IN" sz="1500" dirty="0"/>
              <a:t>&lt;!DOCTYPE html&gt; </a:t>
            </a:r>
          </a:p>
          <a:p>
            <a:r>
              <a:rPr lang="en-IN" sz="1500" dirty="0"/>
              <a:t>&lt;html&gt;</a:t>
            </a:r>
          </a:p>
          <a:p>
            <a:r>
              <a:rPr lang="en-IN" sz="1500" dirty="0"/>
              <a:t> &lt;head&gt;</a:t>
            </a:r>
          </a:p>
          <a:p>
            <a:r>
              <a:rPr lang="en-IN" sz="1500" dirty="0"/>
              <a:t> &lt;title&gt;Radio Box Control&lt;/title&gt;</a:t>
            </a:r>
          </a:p>
          <a:p>
            <a:r>
              <a:rPr lang="en-IN" sz="1500" dirty="0"/>
              <a:t> &lt;/head&gt;</a:t>
            </a:r>
          </a:p>
          <a:p>
            <a:r>
              <a:rPr lang="en-IN" sz="1500" dirty="0"/>
              <a:t> &lt;body&gt; </a:t>
            </a:r>
          </a:p>
          <a:p>
            <a:r>
              <a:rPr lang="en-IN" sz="1500" dirty="0"/>
              <a:t>&lt;form&gt;</a:t>
            </a:r>
          </a:p>
          <a:p>
            <a:r>
              <a:rPr lang="en-IN" sz="1500" dirty="0"/>
              <a:t> &lt;input type = "radio" name = "subject" value = "maths"&gt; Maths</a:t>
            </a:r>
          </a:p>
          <a:p>
            <a:r>
              <a:rPr lang="en-IN" sz="1500" dirty="0"/>
              <a:t> &lt;input type = "radio" name = "subject" value = "physics"&gt; Physics </a:t>
            </a:r>
          </a:p>
          <a:p>
            <a:r>
              <a:rPr lang="en-IN" sz="1500" dirty="0"/>
              <a:t>&lt;/form&gt;</a:t>
            </a:r>
          </a:p>
          <a:p>
            <a:r>
              <a:rPr lang="en-IN" sz="1500" dirty="0"/>
              <a:t> &lt;/body&gt;</a:t>
            </a:r>
          </a:p>
          <a:p>
            <a:r>
              <a:rPr lang="en-IN" sz="1500" dirty="0"/>
              <a:t> 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47529718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AF83B3-AAA7-1E76-C2E8-2D63F7E0CD4A}"/>
              </a:ext>
            </a:extLst>
          </p:cNvPr>
          <p:cNvSpPr txBox="1"/>
          <p:nvPr/>
        </p:nvSpPr>
        <p:spPr>
          <a:xfrm>
            <a:off x="323528" y="193204"/>
            <a:ext cx="78486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7. Selection lists:</a:t>
            </a:r>
            <a:endParaRPr lang="en-US" sz="1500" dirty="0"/>
          </a:p>
          <a:p>
            <a:r>
              <a:rPr lang="en-IN" sz="1500" dirty="0"/>
              <a:t>	</a:t>
            </a:r>
            <a:r>
              <a:rPr lang="en-IN" sz="1500" b="1" dirty="0"/>
              <a:t>&lt;select&gt; … &lt;/select&gt;</a:t>
            </a:r>
            <a:r>
              <a:rPr lang="en-IN" sz="1500" dirty="0"/>
              <a:t> Creates a drop-down lists, where the user can select choice from the list of elements. The attributes are:</a:t>
            </a:r>
            <a:endParaRPr lang="en-US" sz="1500" dirty="0"/>
          </a:p>
          <a:p>
            <a:r>
              <a:rPr lang="en-IN" sz="1500" dirty="0"/>
              <a:t>	a</a:t>
            </a:r>
            <a:r>
              <a:rPr lang="en-IN" sz="1500" b="1" i="1" dirty="0"/>
              <a:t>) name</a:t>
            </a:r>
            <a:r>
              <a:rPr lang="en-IN" sz="1500" dirty="0"/>
              <a:t>: represents the name of the control.</a:t>
            </a:r>
            <a:endParaRPr lang="en-US" sz="1500" dirty="0"/>
          </a:p>
          <a:p>
            <a:r>
              <a:rPr lang="en-IN" sz="1500" dirty="0"/>
              <a:t>	b) </a:t>
            </a:r>
            <a:r>
              <a:rPr lang="en-IN" sz="1500" b="1" i="1" dirty="0"/>
              <a:t>value:</a:t>
            </a:r>
            <a:r>
              <a:rPr lang="en-IN" sz="1500" dirty="0"/>
              <a:t> the value of selected item.</a:t>
            </a:r>
            <a:endParaRPr lang="en-IN" sz="1500" b="1" dirty="0"/>
          </a:p>
          <a:p>
            <a:r>
              <a:rPr lang="en-US" sz="1500" b="1" dirty="0"/>
              <a:t>Example:</a:t>
            </a:r>
          </a:p>
          <a:p>
            <a:r>
              <a:rPr lang="en-IN" sz="1500" dirty="0"/>
              <a:t>&lt;!DOCTYPE html&gt;</a:t>
            </a:r>
          </a:p>
          <a:p>
            <a:r>
              <a:rPr lang="en-IN" sz="1500" dirty="0"/>
              <a:t> &lt;html&gt;</a:t>
            </a:r>
          </a:p>
          <a:p>
            <a:r>
              <a:rPr lang="en-IN" sz="1500" dirty="0"/>
              <a:t> &lt;head&gt;</a:t>
            </a:r>
          </a:p>
          <a:p>
            <a:r>
              <a:rPr lang="en-IN" sz="1500" dirty="0"/>
              <a:t> &lt;title&gt;Select Box Control&lt;/title&gt;</a:t>
            </a:r>
          </a:p>
          <a:p>
            <a:r>
              <a:rPr lang="en-IN" sz="1500" dirty="0"/>
              <a:t> &lt;/head&gt; </a:t>
            </a:r>
          </a:p>
          <a:p>
            <a:r>
              <a:rPr lang="en-IN" sz="1500" dirty="0"/>
              <a:t>&lt;body&gt; </a:t>
            </a:r>
          </a:p>
          <a:p>
            <a:r>
              <a:rPr lang="en-IN" sz="1500" dirty="0"/>
              <a:t>&lt;form&gt; </a:t>
            </a:r>
          </a:p>
          <a:p>
            <a:r>
              <a:rPr lang="en-IN" sz="1500" dirty="0"/>
              <a:t>&lt;select name = "dropdown"&gt;</a:t>
            </a:r>
          </a:p>
          <a:p>
            <a:r>
              <a:rPr lang="en-IN" sz="1500" dirty="0"/>
              <a:t> &lt;option value = "Maths" selected&gt;Maths</a:t>
            </a:r>
          </a:p>
          <a:p>
            <a:r>
              <a:rPr lang="en-IN" sz="1500" dirty="0"/>
              <a:t>&lt;/option&gt;</a:t>
            </a:r>
          </a:p>
          <a:p>
            <a:r>
              <a:rPr lang="en-IN" sz="1500" dirty="0"/>
              <a:t> &lt;option value = "Physics"&gt;Physics&lt;/option&gt;</a:t>
            </a:r>
          </a:p>
          <a:p>
            <a:r>
              <a:rPr lang="en-IN" sz="1500" dirty="0"/>
              <a:t> &lt;/select&gt;</a:t>
            </a:r>
          </a:p>
          <a:p>
            <a:r>
              <a:rPr lang="en-IN" sz="1500" dirty="0"/>
              <a:t> &lt;/form&gt;</a:t>
            </a:r>
          </a:p>
          <a:p>
            <a:r>
              <a:rPr lang="en-IN" sz="1500" dirty="0"/>
              <a:t> &lt;/body&gt; </a:t>
            </a:r>
          </a:p>
          <a:p>
            <a:r>
              <a:rPr lang="en-IN" sz="1500" dirty="0"/>
              <a:t>&lt;/html&gt;</a:t>
            </a:r>
            <a:endParaRPr lang="en-US" sz="1500" b="1" dirty="0"/>
          </a:p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12532778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7DDB2-B3A1-0123-0199-C8CECFA12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C3DEE9-80DF-581F-4A0F-8442E2303986}"/>
              </a:ext>
            </a:extLst>
          </p:cNvPr>
          <p:cNvSpPr txBox="1"/>
          <p:nvPr/>
        </p:nvSpPr>
        <p:spPr>
          <a:xfrm>
            <a:off x="467544" y="387593"/>
            <a:ext cx="767334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8. </a:t>
            </a:r>
            <a:r>
              <a:rPr lang="en-IN" sz="1500" b="1" dirty="0" err="1"/>
              <a:t>Textarea</a:t>
            </a:r>
            <a:r>
              <a:rPr lang="en-IN" sz="1500" b="1" dirty="0"/>
              <a:t>:</a:t>
            </a:r>
          </a:p>
          <a:p>
            <a:r>
              <a:rPr lang="en-IN" sz="1500" dirty="0"/>
              <a:t> Text Area is a multiple line text input control which allows user to provide a description or text in multiple lines. A Text Area input control is created using the “</a:t>
            </a:r>
            <a:r>
              <a:rPr lang="en-IN" sz="1500" dirty="0" err="1"/>
              <a:t>textarea</a:t>
            </a:r>
            <a:r>
              <a:rPr lang="en-IN" sz="1500" dirty="0"/>
              <a:t>” element.</a:t>
            </a:r>
            <a:endParaRPr lang="en-US" sz="1500" dirty="0"/>
          </a:p>
          <a:p>
            <a:r>
              <a:rPr lang="en-IN" sz="1500" dirty="0"/>
              <a:t>	</a:t>
            </a:r>
            <a:r>
              <a:rPr lang="en-IN" sz="1500" b="1" dirty="0"/>
              <a:t>&lt;</a:t>
            </a:r>
            <a:r>
              <a:rPr lang="en-IN" sz="1500" b="1" dirty="0" err="1"/>
              <a:t>textarea</a:t>
            </a:r>
            <a:r>
              <a:rPr lang="en-IN" sz="1500" b="1" dirty="0"/>
              <a:t>&gt; … &lt;/</a:t>
            </a:r>
            <a:r>
              <a:rPr lang="en-IN" sz="1500" b="1" dirty="0" err="1"/>
              <a:t>textarea</a:t>
            </a:r>
            <a:r>
              <a:rPr lang="en-IN" sz="1500" b="1" dirty="0"/>
              <a:t>&gt;</a:t>
            </a:r>
            <a:r>
              <a:rPr lang="en-IN" sz="1500" dirty="0"/>
              <a:t> creates a </a:t>
            </a:r>
            <a:r>
              <a:rPr lang="en-IN" sz="1500" dirty="0" err="1"/>
              <a:t>textarea</a:t>
            </a:r>
            <a:r>
              <a:rPr lang="en-IN" sz="1500" dirty="0"/>
              <a:t>, much like a two dimensional text field. The attributes are:</a:t>
            </a:r>
            <a:endParaRPr lang="en-US" sz="1500" dirty="0"/>
          </a:p>
          <a:p>
            <a:r>
              <a:rPr lang="en-IN" sz="1500" dirty="0"/>
              <a:t>	a) </a:t>
            </a:r>
            <a:r>
              <a:rPr lang="en-IN" sz="1500" b="1" i="1" dirty="0"/>
              <a:t>Rows:</a:t>
            </a:r>
            <a:r>
              <a:rPr lang="en-IN" sz="1500" dirty="0"/>
              <a:t> specifies the number of rows visible in the control.</a:t>
            </a:r>
            <a:endParaRPr lang="en-US" sz="1500" dirty="0"/>
          </a:p>
          <a:p>
            <a:r>
              <a:rPr lang="en-IN" sz="1500" dirty="0"/>
              <a:t>	b) </a:t>
            </a:r>
            <a:r>
              <a:rPr lang="en-IN" sz="1500" b="1" i="1" dirty="0"/>
              <a:t>Cols:</a:t>
            </a:r>
            <a:r>
              <a:rPr lang="en-IN" sz="1500" dirty="0"/>
              <a:t> Specifies the number of columns visible in the control.</a:t>
            </a:r>
          </a:p>
          <a:p>
            <a:r>
              <a:rPr lang="en-US" sz="1500" b="1" dirty="0"/>
              <a:t>Example:</a:t>
            </a:r>
          </a:p>
          <a:p>
            <a:pPr fontAlgn="base"/>
            <a:r>
              <a:rPr lang="en-IN" sz="1500" dirty="0"/>
              <a:t>&lt;!DOCTYPE html&gt;</a:t>
            </a:r>
          </a:p>
          <a:p>
            <a:pPr fontAlgn="base"/>
            <a:r>
              <a:rPr lang="en-IN" sz="1500" dirty="0"/>
              <a:t>&lt;html&gt;</a:t>
            </a:r>
          </a:p>
          <a:p>
            <a:pPr fontAlgn="base"/>
            <a:r>
              <a:rPr lang="en-IN" sz="1500" dirty="0"/>
              <a:t>&lt;h3&gt;Example of a Text Area Box&lt;/h3&gt; </a:t>
            </a:r>
          </a:p>
          <a:p>
            <a:pPr fontAlgn="base"/>
            <a:r>
              <a:rPr lang="en-IN" sz="1500" dirty="0"/>
              <a:t>&lt;body&gt;</a:t>
            </a:r>
          </a:p>
          <a:p>
            <a:pPr fontAlgn="base"/>
            <a:r>
              <a:rPr lang="en-IN" sz="1500" dirty="0"/>
              <a:t>    &lt;form&gt;</a:t>
            </a:r>
          </a:p>
          <a:p>
            <a:pPr fontAlgn="base"/>
            <a:r>
              <a:rPr lang="en-IN" sz="1500" dirty="0"/>
              <a:t>        &lt;label for="Description"&gt;Description:&lt;/label&gt;</a:t>
            </a:r>
          </a:p>
          <a:p>
            <a:pPr fontAlgn="base"/>
            <a:r>
              <a:rPr lang="en-IN" sz="1500" dirty="0"/>
              <a:t>        &lt;</a:t>
            </a:r>
            <a:r>
              <a:rPr lang="en-IN" sz="1500" dirty="0" err="1"/>
              <a:t>textarea</a:t>
            </a:r>
            <a:r>
              <a:rPr lang="en-IN" sz="1500" dirty="0"/>
              <a:t> rows="5" cols="50" name="Description"</a:t>
            </a:r>
          </a:p>
          <a:p>
            <a:pPr fontAlgn="base"/>
            <a:r>
              <a:rPr lang="en-IN" sz="1500" dirty="0"/>
              <a:t>                            id="Description"&gt;&lt;/</a:t>
            </a:r>
            <a:r>
              <a:rPr lang="en-IN" sz="1500" dirty="0" err="1"/>
              <a:t>textarea</a:t>
            </a:r>
            <a:r>
              <a:rPr lang="en-IN" sz="1500" dirty="0"/>
              <a:t>&gt;</a:t>
            </a:r>
          </a:p>
          <a:p>
            <a:pPr fontAlgn="base"/>
            <a:r>
              <a:rPr lang="en-IN" sz="1500" dirty="0"/>
              <a:t>    &lt;/form&gt;</a:t>
            </a:r>
          </a:p>
          <a:p>
            <a:pPr fontAlgn="base"/>
            <a:r>
              <a:rPr lang="en-IN" sz="1500" dirty="0"/>
              <a:t>&lt;/body&gt;</a:t>
            </a:r>
          </a:p>
          <a:p>
            <a:pPr fontAlgn="base"/>
            <a:r>
              <a:rPr lang="en-IN" sz="1500" dirty="0"/>
              <a:t>&lt;/html&gt;</a:t>
            </a:r>
          </a:p>
          <a:p>
            <a:endParaRPr lang="en-US" sz="1500" b="1" dirty="0"/>
          </a:p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679266331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AAFF-AF2E-5B87-757F-04C05A74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3AE6B-0307-0211-3501-48CC6353D035}"/>
              </a:ext>
            </a:extLst>
          </p:cNvPr>
          <p:cNvSpPr txBox="1"/>
          <p:nvPr/>
        </p:nvSpPr>
        <p:spPr>
          <a:xfrm>
            <a:off x="323528" y="337220"/>
            <a:ext cx="78181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500" b="1" dirty="0"/>
          </a:p>
          <a:p>
            <a:r>
              <a:rPr lang="en-IN" sz="1500" b="1" dirty="0"/>
              <a:t>9. Submit button:</a:t>
            </a:r>
            <a:endParaRPr lang="en-US" sz="1500" dirty="0"/>
          </a:p>
          <a:p>
            <a:endParaRPr lang="en-IN" sz="1500" dirty="0"/>
          </a:p>
          <a:p>
            <a:r>
              <a:rPr lang="en-IN" sz="1500" dirty="0"/>
              <a:t>	</a:t>
            </a:r>
            <a:r>
              <a:rPr lang="en-IN" sz="1500" b="1" dirty="0"/>
              <a:t>&lt;input type=”submit”&gt;</a:t>
            </a:r>
            <a:r>
              <a:rPr lang="en-IN" sz="1500" dirty="0"/>
              <a:t> creates a submit button that the user can click to send data in the form back to web server. The attributes are:</a:t>
            </a:r>
            <a:endParaRPr lang="en-US" sz="1500" dirty="0"/>
          </a:p>
          <a:p>
            <a:pPr lvl="0"/>
            <a:endParaRPr lang="en-IN" sz="1500" b="1" i="1" dirty="0"/>
          </a:p>
          <a:p>
            <a:pPr lvl="0"/>
            <a:r>
              <a:rPr lang="en-IN" sz="1500" b="1" i="1" dirty="0"/>
              <a:t>Name</a:t>
            </a:r>
            <a:r>
              <a:rPr lang="en-IN" sz="1500" dirty="0"/>
              <a:t>: sets the name of the control.</a:t>
            </a:r>
            <a:endParaRPr lang="en-US" sz="1500" dirty="0"/>
          </a:p>
          <a:p>
            <a:pPr lvl="0"/>
            <a:endParaRPr lang="en-IN" sz="1500" b="1" i="1" dirty="0"/>
          </a:p>
          <a:p>
            <a:pPr lvl="0"/>
            <a:r>
              <a:rPr lang="en-IN" sz="1500" b="1" i="1" dirty="0"/>
              <a:t>Value:</a:t>
            </a:r>
            <a:r>
              <a:rPr lang="en-IN" sz="1500" dirty="0"/>
              <a:t> Text to be displayed on the button.</a:t>
            </a:r>
            <a:endParaRPr lang="en-US" sz="1500" dirty="0"/>
          </a:p>
          <a:p>
            <a:endParaRPr lang="en-IN" sz="1500" b="1" dirty="0"/>
          </a:p>
          <a:p>
            <a:r>
              <a:rPr lang="en-IN" sz="1500" b="1" dirty="0"/>
              <a:t>10. Reset button:</a:t>
            </a:r>
            <a:endParaRPr lang="en-US" sz="1500" dirty="0"/>
          </a:p>
          <a:p>
            <a:endParaRPr lang="en-IN" sz="1500" dirty="0"/>
          </a:p>
          <a:p>
            <a:r>
              <a:rPr lang="en-IN" sz="1500" dirty="0"/>
              <a:t>	</a:t>
            </a:r>
            <a:r>
              <a:rPr lang="en-IN" sz="1500" b="1" dirty="0"/>
              <a:t>&lt;input type=”reset”&gt;</a:t>
            </a:r>
            <a:r>
              <a:rPr lang="en-IN" sz="1500" dirty="0"/>
              <a:t> creates a reset button in a form that resets all fields to their original values. The attributes are:</a:t>
            </a:r>
            <a:endParaRPr lang="en-US" sz="1500" dirty="0"/>
          </a:p>
          <a:p>
            <a:pPr lvl="0"/>
            <a:endParaRPr lang="en-IN" sz="1500" b="1" i="1" dirty="0"/>
          </a:p>
          <a:p>
            <a:pPr lvl="0"/>
            <a:r>
              <a:rPr lang="en-IN" sz="1500" b="1" i="1" dirty="0"/>
              <a:t>Name:</a:t>
            </a:r>
            <a:r>
              <a:rPr lang="en-IN" sz="1500" dirty="0"/>
              <a:t> sets the name of the control.</a:t>
            </a:r>
            <a:endParaRPr lang="en-US" sz="1500" dirty="0"/>
          </a:p>
          <a:p>
            <a:pPr lvl="0"/>
            <a:endParaRPr lang="en-IN" sz="1500" b="1" i="1" dirty="0"/>
          </a:p>
          <a:p>
            <a:pPr lvl="0"/>
            <a:r>
              <a:rPr lang="en-IN" sz="1500" b="1" i="1" dirty="0"/>
              <a:t>Value:</a:t>
            </a:r>
            <a:r>
              <a:rPr lang="en-IN" sz="1500" dirty="0"/>
              <a:t> Text to be displayed on the button.</a:t>
            </a:r>
          </a:p>
        </p:txBody>
      </p:sp>
    </p:spTree>
    <p:extLst>
      <p:ext uri="{BB962C8B-B14F-4D97-AF65-F5344CB8AC3E}">
        <p14:creationId xmlns:p14="http://schemas.microsoft.com/office/powerpoint/2010/main" val="4238765086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2CED4-EA91-628C-D794-1B4336BFB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0644-4D50-53B8-FB3D-5AD6C879D957}"/>
              </a:ext>
            </a:extLst>
          </p:cNvPr>
          <p:cNvSpPr txBox="1"/>
          <p:nvPr/>
        </p:nvSpPr>
        <p:spPr>
          <a:xfrm>
            <a:off x="899592" y="265212"/>
            <a:ext cx="62636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sz="1600" b="1" dirty="0"/>
          </a:p>
          <a:p>
            <a:pPr lvl="0"/>
            <a:r>
              <a:rPr lang="en-US" sz="1600" b="1" dirty="0"/>
              <a:t>Example:</a:t>
            </a:r>
          </a:p>
          <a:p>
            <a:pPr lvl="0"/>
            <a:endParaRPr lang="en-US" sz="1600" b="1" dirty="0"/>
          </a:p>
          <a:p>
            <a:pPr lvl="0"/>
            <a:r>
              <a:rPr lang="en-IN" sz="1600" dirty="0"/>
              <a:t>&lt;!DOCTYPE html&gt;</a:t>
            </a:r>
          </a:p>
          <a:p>
            <a:pPr lvl="0"/>
            <a:r>
              <a:rPr lang="en-IN" sz="1600" dirty="0"/>
              <a:t> &lt;html&gt;</a:t>
            </a:r>
          </a:p>
          <a:p>
            <a:pPr lvl="0"/>
            <a:r>
              <a:rPr lang="en-IN" sz="1600" dirty="0"/>
              <a:t> &lt;head&gt; </a:t>
            </a:r>
          </a:p>
          <a:p>
            <a:pPr lvl="0"/>
            <a:r>
              <a:rPr lang="en-IN" sz="1600" dirty="0"/>
              <a:t>&lt;title&gt;Types of buttons&lt;/title&gt; </a:t>
            </a:r>
          </a:p>
          <a:p>
            <a:pPr lvl="0"/>
            <a:r>
              <a:rPr lang="en-IN" sz="1600" dirty="0"/>
              <a:t>&lt;/head&gt; </a:t>
            </a:r>
          </a:p>
          <a:p>
            <a:pPr lvl="0"/>
            <a:r>
              <a:rPr lang="en-IN" sz="1600" dirty="0"/>
              <a:t>&lt;body&gt;</a:t>
            </a:r>
          </a:p>
          <a:p>
            <a:pPr lvl="0"/>
            <a:r>
              <a:rPr lang="en-IN" sz="1600" dirty="0"/>
              <a:t> &lt;form&gt; </a:t>
            </a:r>
          </a:p>
          <a:p>
            <a:pPr lvl="0"/>
            <a:r>
              <a:rPr lang="en-IN" sz="1600" dirty="0"/>
              <a:t>&lt;input type = "submit" name = "submit" value = "Submit" /&gt; </a:t>
            </a:r>
          </a:p>
          <a:p>
            <a:pPr lvl="0"/>
            <a:r>
              <a:rPr lang="en-IN" sz="1600" dirty="0"/>
              <a:t>&lt;input type = "reset" name = "reset" value = "Reset" /&gt; </a:t>
            </a:r>
          </a:p>
          <a:p>
            <a:r>
              <a:rPr lang="en-IN" sz="1600" dirty="0"/>
              <a:t>&lt;input type = "button" name = "ok" value = "OK" /&gt;</a:t>
            </a:r>
          </a:p>
          <a:p>
            <a:r>
              <a:rPr lang="en-IN" sz="1600" dirty="0"/>
              <a:t> &lt;input type = "image" name = "</a:t>
            </a:r>
            <a:r>
              <a:rPr lang="en-IN" sz="1600" dirty="0" err="1"/>
              <a:t>imagebutton</a:t>
            </a:r>
            <a:r>
              <a:rPr lang="en-IN" sz="1600" dirty="0"/>
              <a:t>" </a:t>
            </a:r>
            <a:r>
              <a:rPr lang="en-IN" sz="1600" dirty="0" err="1"/>
              <a:t>src</a:t>
            </a:r>
            <a:r>
              <a:rPr lang="en-IN" sz="1600" dirty="0"/>
              <a:t> = "/html/images/logo.png" /&gt; </a:t>
            </a:r>
          </a:p>
          <a:p>
            <a:r>
              <a:rPr lang="en-IN" sz="1600" dirty="0"/>
              <a:t>&lt;/form&gt; </a:t>
            </a:r>
          </a:p>
          <a:p>
            <a:r>
              <a:rPr lang="en-IN" sz="1600" dirty="0"/>
              <a:t>&lt;/body&gt; </a:t>
            </a:r>
          </a:p>
          <a:p>
            <a:r>
              <a:rPr lang="en-IN" sz="1600" dirty="0"/>
              <a:t>&lt;/html&gt;</a:t>
            </a:r>
          </a:p>
          <a:p>
            <a:pPr lvl="0"/>
            <a:endParaRPr lang="en-IN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06848448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39321-CD8E-D6C1-B4BF-8AB11DFA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09224C-A09C-BA34-5EC1-81ECDCDF42DD}"/>
              </a:ext>
            </a:extLst>
          </p:cNvPr>
          <p:cNvSpPr txBox="1"/>
          <p:nvPr/>
        </p:nvSpPr>
        <p:spPr>
          <a:xfrm>
            <a:off x="251520" y="193204"/>
            <a:ext cx="396044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All controls Example Program:</a:t>
            </a:r>
          </a:p>
          <a:p>
            <a:r>
              <a:rPr lang="en-US" sz="1500" dirty="0"/>
              <a:t>&lt;html&gt;</a:t>
            </a:r>
          </a:p>
          <a:p>
            <a:r>
              <a:rPr lang="en-US" sz="1500" dirty="0"/>
              <a:t>&lt;head&gt;</a:t>
            </a:r>
          </a:p>
          <a:p>
            <a:r>
              <a:rPr lang="en-US" sz="1500" dirty="0"/>
              <a:t>&lt;title&gt; VISITOR FEED-BACK &lt;/title&gt;</a:t>
            </a:r>
          </a:p>
          <a:p>
            <a:r>
              <a:rPr lang="en-US" sz="1500" dirty="0"/>
              <a:t>&lt;/head&gt;	</a:t>
            </a:r>
          </a:p>
          <a:p>
            <a:r>
              <a:rPr lang="en-US" sz="1500" dirty="0"/>
              <a:t>&lt;body&gt;</a:t>
            </a:r>
          </a:p>
          <a:p>
            <a:r>
              <a:rPr lang="en-US" sz="1500" dirty="0"/>
              <a:t>&lt;h2 align ="center"&gt; Visitor Feedback &lt;/h2&gt;</a:t>
            </a:r>
          </a:p>
          <a:p>
            <a:r>
              <a:rPr lang="en-US" sz="1500" dirty="0"/>
              <a:t>&lt;</a:t>
            </a:r>
            <a:r>
              <a:rPr lang="en-US" sz="1500" dirty="0" err="1"/>
              <a:t>hr</a:t>
            </a:r>
            <a:r>
              <a:rPr lang="en-US" sz="1500" dirty="0"/>
              <a:t> width="65%"&gt;</a:t>
            </a:r>
          </a:p>
          <a:p>
            <a:r>
              <a:rPr lang="en-US" sz="1500" dirty="0"/>
              <a:t>&lt;form action="" method="post"&gt;</a:t>
            </a:r>
          </a:p>
          <a:p>
            <a:r>
              <a:rPr lang="en-US" sz="1500" dirty="0"/>
              <a:t>&lt;p align="left"&gt; Your Name: </a:t>
            </a:r>
          </a:p>
          <a:p>
            <a:r>
              <a:rPr lang="en-US" sz="1500" dirty="0"/>
              <a:t>&lt;input type="text" </a:t>
            </a:r>
            <a:r>
              <a:rPr lang="en-US" sz="1500" dirty="0" err="1"/>
              <a:t>maxlength</a:t>
            </a:r>
            <a:r>
              <a:rPr lang="en-US" sz="1500" dirty="0"/>
              <a:t>="32" size="16"&gt;</a:t>
            </a:r>
          </a:p>
          <a:p>
            <a:r>
              <a:rPr lang="en-US" sz="1500" dirty="0"/>
              <a:t>&lt;p align="left"&gt; Your E-Mail Address: </a:t>
            </a:r>
          </a:p>
          <a:p>
            <a:r>
              <a:rPr lang="en-US" sz="1500" dirty="0"/>
              <a:t>&lt;input type="text" </a:t>
            </a:r>
            <a:r>
              <a:rPr lang="en-US" sz="1500" dirty="0" err="1"/>
              <a:t>maxlength</a:t>
            </a:r>
            <a:r>
              <a:rPr lang="en-US" sz="1500" dirty="0"/>
              <a:t>="32" size="16"&gt;</a:t>
            </a:r>
          </a:p>
          <a:p>
            <a:r>
              <a:rPr lang="en-US" sz="1500" dirty="0"/>
              <a:t>&lt;p align="left"&gt; Gender:</a:t>
            </a:r>
          </a:p>
          <a:p>
            <a:r>
              <a:rPr lang="en-US" sz="1500" dirty="0"/>
              <a:t>&lt;input type="radio" checked&gt;Male</a:t>
            </a:r>
          </a:p>
          <a:p>
            <a:r>
              <a:rPr lang="en-US" sz="1500" dirty="0"/>
              <a:t>&lt;input type="radio" &gt;Female</a:t>
            </a:r>
          </a:p>
          <a:p>
            <a:r>
              <a:rPr lang="en-US" sz="1500" dirty="0"/>
              <a:t>&lt;p align="left"&gt; Hobbies:</a:t>
            </a:r>
          </a:p>
          <a:p>
            <a:r>
              <a:rPr lang="en-US" sz="1500" dirty="0"/>
              <a:t> &lt;</a:t>
            </a:r>
            <a:r>
              <a:rPr lang="en-US" sz="1500" dirty="0" err="1"/>
              <a:t>br</a:t>
            </a:r>
            <a:r>
              <a:rPr lang="en-US" sz="1500" dirty="0"/>
              <a:t>&gt;&lt;input type="checkbox"&gt;Gardening</a:t>
            </a:r>
          </a:p>
          <a:p>
            <a:r>
              <a:rPr lang="en-US" sz="1500" dirty="0"/>
              <a:t>&lt;input type="checkbox" &gt;Reading &lt;</a:t>
            </a:r>
            <a:r>
              <a:rPr lang="en-US" sz="1500" dirty="0" err="1"/>
              <a:t>br</a:t>
            </a:r>
            <a:r>
              <a:rPr lang="en-US" sz="1500" dirty="0"/>
              <a:t>&gt;</a:t>
            </a:r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C2E3D-ACF7-26E8-1B87-51495AFE4978}"/>
              </a:ext>
            </a:extLst>
          </p:cNvPr>
          <p:cNvSpPr txBox="1"/>
          <p:nvPr/>
        </p:nvSpPr>
        <p:spPr>
          <a:xfrm>
            <a:off x="4355976" y="193204"/>
            <a:ext cx="432048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&lt;input type="checkbox"&gt; Travelling</a:t>
            </a:r>
          </a:p>
          <a:p>
            <a:r>
              <a:rPr lang="en-US" sz="1500" dirty="0"/>
              <a:t>&lt;input type="checkbox" &gt;Cooking</a:t>
            </a:r>
          </a:p>
          <a:p>
            <a:r>
              <a:rPr lang="en-US" sz="1500" dirty="0"/>
              <a:t>&lt;p align="left"&gt; Select Your Location: </a:t>
            </a:r>
          </a:p>
          <a:p>
            <a:r>
              <a:rPr lang="en-US" sz="1500" dirty="0"/>
              <a:t>&lt;select name="country" size="1"&gt;</a:t>
            </a:r>
          </a:p>
          <a:p>
            <a:r>
              <a:rPr lang="en-US" sz="1500" dirty="0"/>
              <a:t>&lt;option value="India" selected&gt; India</a:t>
            </a:r>
          </a:p>
          <a:p>
            <a:r>
              <a:rPr lang="en-US" sz="1500" dirty="0"/>
              <a:t>&lt;option value="Canada" selected&gt; Canada</a:t>
            </a:r>
          </a:p>
          <a:p>
            <a:r>
              <a:rPr lang="en-US" sz="1500" dirty="0"/>
              <a:t>&lt;option value="Mexico" selected&gt; Mexico</a:t>
            </a:r>
          </a:p>
          <a:p>
            <a:r>
              <a:rPr lang="en-US" sz="1500" dirty="0"/>
              <a:t>&lt;option value="China" selected&gt; China</a:t>
            </a:r>
          </a:p>
          <a:p>
            <a:r>
              <a:rPr lang="en-US" sz="1500" dirty="0"/>
              <a:t>&lt;/select&gt; </a:t>
            </a:r>
          </a:p>
          <a:p>
            <a:r>
              <a:rPr lang="en-US" sz="1500" dirty="0"/>
              <a:t>&lt;p&gt; Comments:&lt;</a:t>
            </a:r>
            <a:r>
              <a:rPr lang="en-US" sz="1500" dirty="0" err="1"/>
              <a:t>br</a:t>
            </a:r>
            <a:r>
              <a:rPr lang="en-US" sz="1500" dirty="0"/>
              <a:t>&gt;</a:t>
            </a:r>
          </a:p>
          <a:p>
            <a:r>
              <a:rPr lang="en-US" sz="1500" dirty="0"/>
              <a:t>&lt;</a:t>
            </a:r>
            <a:r>
              <a:rPr lang="en-US" sz="1500" dirty="0" err="1"/>
              <a:t>textarea</a:t>
            </a:r>
            <a:r>
              <a:rPr lang="en-US" sz="1500" dirty="0"/>
              <a:t> name="comments" rows="5" cols="35"&gt;</a:t>
            </a:r>
          </a:p>
          <a:p>
            <a:r>
              <a:rPr lang="en-US" sz="1500" dirty="0"/>
              <a:t>&lt;/</a:t>
            </a:r>
            <a:r>
              <a:rPr lang="en-US" sz="1500" dirty="0" err="1"/>
              <a:t>textarea</a:t>
            </a:r>
            <a:r>
              <a:rPr lang="en-US" sz="1500" dirty="0"/>
              <a:t>&gt;</a:t>
            </a:r>
          </a:p>
          <a:p>
            <a:r>
              <a:rPr lang="en-US" sz="1500" dirty="0"/>
              <a:t>&lt;p align="center"&gt; </a:t>
            </a:r>
          </a:p>
          <a:p>
            <a:r>
              <a:rPr lang="en-US" sz="1500" dirty="0"/>
              <a:t>&lt;input type="Submit" name="feedback" value="Submit"&gt;</a:t>
            </a:r>
          </a:p>
          <a:p>
            <a:r>
              <a:rPr lang="en-US" sz="1500" dirty="0"/>
              <a:t>&lt;/form&gt;</a:t>
            </a:r>
          </a:p>
          <a:p>
            <a:r>
              <a:rPr lang="en-US" sz="1500" dirty="0"/>
              <a:t>&lt;</a:t>
            </a:r>
            <a:r>
              <a:rPr lang="en-US" sz="1500" dirty="0" err="1"/>
              <a:t>hr</a:t>
            </a:r>
            <a:r>
              <a:rPr lang="en-US" sz="1500" dirty="0"/>
              <a:t> width="65%"&gt;</a:t>
            </a:r>
          </a:p>
          <a:p>
            <a:r>
              <a:rPr lang="en-US" sz="1500" dirty="0"/>
              <a:t>&lt;/body&gt; </a:t>
            </a:r>
          </a:p>
          <a:p>
            <a:r>
              <a:rPr lang="en-IN" sz="1500" dirty="0"/>
              <a:t>&lt;/html&gt;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24873263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AE39D-1D4B-EE6C-AE78-DE71EDBD8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FEE55-46A3-6AEB-1E3F-CE6D929A6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61" y="811392"/>
            <a:ext cx="4231139" cy="3954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155B5-5DD7-BEE4-2743-9BE884DEA495}"/>
              </a:ext>
            </a:extLst>
          </p:cNvPr>
          <p:cNvSpPr txBox="1"/>
          <p:nvPr/>
        </p:nvSpPr>
        <p:spPr>
          <a:xfrm>
            <a:off x="800100" y="53439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783613650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Protocol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7</a:t>
            </a:fld>
            <a:endParaRPr lang="en-IN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85292"/>
            <a:ext cx="4752975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019800" y="1129308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Verdana" pitchFamily="34" charset="0"/>
              </a:rPr>
              <a:t>HTTP, FTP, Telnet, DNS, SMTP, etc.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019800" y="2093715"/>
            <a:ext cx="3124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itchFamily="34" charset="0"/>
              </a:rPr>
              <a:t>TCP, UDP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019800" y="3236715"/>
            <a:ext cx="3124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itchFamily="34" charset="0"/>
              </a:rPr>
              <a:t>IP (IPv4, IPv6)</a:t>
            </a:r>
          </a:p>
        </p:txBody>
      </p:sp>
    </p:spTree>
    <p:extLst>
      <p:ext uri="{BB962C8B-B14F-4D97-AF65-F5344CB8AC3E}">
        <p14:creationId xmlns:p14="http://schemas.microsoft.com/office/powerpoint/2010/main" val="1071999936"/>
      </p:ext>
    </p:extLst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6B57A-F535-02B7-87D2-FC72FBFE2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28C171-5FF2-977E-A70B-167ACA3BA0C5}"/>
              </a:ext>
            </a:extLst>
          </p:cNvPr>
          <p:cNvSpPr txBox="1"/>
          <p:nvPr/>
        </p:nvSpPr>
        <p:spPr>
          <a:xfrm>
            <a:off x="705981" y="885379"/>
            <a:ext cx="802386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500" b="0" i="0" dirty="0">
                <a:solidFill>
                  <a:srgbClr val="000000"/>
                </a:solidFill>
                <a:effectLst/>
              </a:rPr>
              <a:t>The HTML </a:t>
            </a:r>
            <a:r>
              <a:rPr lang="en-US" sz="1500" b="0" i="0" dirty="0">
                <a:solidFill>
                  <a:srgbClr val="DC143C"/>
                </a:solidFill>
                <a:effectLst/>
              </a:rPr>
              <a:t>&lt;canvas&gt;</a:t>
            </a:r>
            <a:r>
              <a:rPr lang="en-US" sz="1500" b="0" i="0" dirty="0">
                <a:solidFill>
                  <a:srgbClr val="000000"/>
                </a:solidFill>
                <a:effectLst/>
              </a:rPr>
              <a:t> element is used to draw graphics, on the fly, via JavaScript.</a:t>
            </a:r>
          </a:p>
          <a:p>
            <a:pPr algn="l">
              <a:buNone/>
            </a:pPr>
            <a:endParaRPr lang="en-US" sz="1500" b="0" i="0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1500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sz="1500" b="0" i="0" dirty="0">
                <a:solidFill>
                  <a:srgbClr val="DC143C"/>
                </a:solidFill>
                <a:effectLst/>
              </a:rPr>
              <a:t>&lt;canvas&gt;</a:t>
            </a:r>
            <a:r>
              <a:rPr lang="en-US" sz="1500" b="0" i="0" dirty="0">
                <a:solidFill>
                  <a:srgbClr val="000000"/>
                </a:solidFill>
                <a:effectLst/>
              </a:rPr>
              <a:t> element is only a container for graphics. You must use JavaScript to actually draw the graphics.</a:t>
            </a:r>
          </a:p>
          <a:p>
            <a:pPr algn="l">
              <a:buNone/>
            </a:pPr>
            <a:endParaRPr lang="en-US" sz="1500" b="0" i="0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sz="1500" b="0" i="0" dirty="0">
                <a:solidFill>
                  <a:srgbClr val="000000"/>
                </a:solidFill>
                <a:effectLst/>
              </a:rPr>
              <a:t>Canvas has several methods for drawing paths, boxes, circles, text, and adding images.</a:t>
            </a:r>
          </a:p>
          <a:p>
            <a:pPr algn="l">
              <a:buNone/>
            </a:pPr>
            <a:r>
              <a:rPr lang="en-US" sz="1500" b="0" i="0" dirty="0">
                <a:solidFill>
                  <a:srgbClr val="000000"/>
                </a:solidFill>
                <a:effectLst/>
              </a:rPr>
              <a:t>Canvas is supported by all major browsers.</a:t>
            </a:r>
          </a:p>
          <a:p>
            <a:pPr algn="l">
              <a:buNone/>
            </a:pPr>
            <a:endParaRPr lang="en-US" sz="1500" dirty="0">
              <a:solidFill>
                <a:srgbClr val="000000"/>
              </a:solidFill>
            </a:endParaRPr>
          </a:p>
          <a:p>
            <a:pPr algn="l">
              <a:buNone/>
            </a:pPr>
            <a:endParaRPr lang="en-US" sz="1500" dirty="0">
              <a:solidFill>
                <a:srgbClr val="000000"/>
              </a:solidFill>
            </a:endParaRPr>
          </a:p>
          <a:p>
            <a:r>
              <a:rPr lang="en-US" sz="1500" dirty="0"/>
              <a:t>A canvas is a rectangular area on an HTML page. By default, a canvas has no border and no content.</a:t>
            </a:r>
            <a:endParaRPr lang="en-US" sz="15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8D0F1-298A-3332-8C9D-DEDA1B7BC705}"/>
              </a:ext>
            </a:extLst>
          </p:cNvPr>
          <p:cNvSpPr txBox="1"/>
          <p:nvPr/>
        </p:nvSpPr>
        <p:spPr>
          <a:xfrm>
            <a:off x="395536" y="3245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CANVAS: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49A87-3A6A-98C2-5E68-219F46164AB8}"/>
              </a:ext>
            </a:extLst>
          </p:cNvPr>
          <p:cNvSpPr txBox="1"/>
          <p:nvPr/>
        </p:nvSpPr>
        <p:spPr>
          <a:xfrm>
            <a:off x="975390" y="3833507"/>
            <a:ext cx="7485042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myCanvas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width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="200"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US" b="0" i="0" dirty="0">
                <a:solidFill>
                  <a:srgbClr val="005CC5"/>
                </a:solidFill>
                <a:effectLst/>
                <a:latin typeface="Consolas" panose="020B0609020204030204" pitchFamily="49" charset="0"/>
              </a:rPr>
              <a:t>="100"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/canvas</a:t>
            </a:r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9BFBB8-E08C-5F2A-6F6D-908D4645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05" y="4491380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BD813F-BC4C-CAE1-7E4D-80956BD9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4238968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341213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0C2D-BA47-2DF5-2314-E033FBD00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5CC5E3-46DC-B096-0126-731A20C39111}"/>
              </a:ext>
            </a:extLst>
          </p:cNvPr>
          <p:cNvSpPr txBox="1"/>
          <p:nvPr/>
        </p:nvSpPr>
        <p:spPr>
          <a:xfrm>
            <a:off x="539552" y="625252"/>
            <a:ext cx="8359080" cy="3071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&lt;!DOCTYPE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html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&lt;html&gt;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&lt;body&gt;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&lt;canvas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id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</a:t>
            </a:r>
            <a:r>
              <a:rPr lang="en-IN" sz="1500" b="0" dirty="0" err="1">
                <a:solidFill>
                  <a:srgbClr val="0000FF"/>
                </a:solidFill>
                <a:effectLst/>
              </a:rPr>
              <a:t>myCanvas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width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"200"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height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"100"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style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"border:2px solid #e11818;"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&gt;</a:t>
            </a:r>
            <a:r>
              <a:rPr lang="en-IN" sz="1500" dirty="0">
                <a:solidFill>
                  <a:srgbClr val="800000"/>
                </a:solidFill>
              </a:rPr>
              <a:t>Your browser not supporting. 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&lt;/canvas&gt;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&lt;script&gt;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FF"/>
                </a:solidFill>
                <a:effectLst/>
              </a:rPr>
              <a:t>var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001080"/>
                </a:solidFill>
                <a:effectLst/>
              </a:rPr>
              <a:t>c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= 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document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getElementById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>
                <a:solidFill>
                  <a:srgbClr val="A31515"/>
                </a:solidFill>
                <a:effectLst/>
              </a:rPr>
              <a:t>"</a:t>
            </a:r>
            <a:r>
              <a:rPr lang="en-IN" sz="1500" b="0" dirty="0" err="1">
                <a:solidFill>
                  <a:srgbClr val="A31515"/>
                </a:solidFill>
                <a:effectLst/>
              </a:rPr>
              <a:t>myCanvas</a:t>
            </a:r>
            <a:r>
              <a:rPr lang="en-IN" sz="1500" b="0" dirty="0">
                <a:solidFill>
                  <a:srgbClr val="A31515"/>
                </a:solidFill>
                <a:effectLst/>
              </a:rPr>
              <a:t>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);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FF"/>
                </a:solidFill>
                <a:effectLst/>
              </a:rPr>
              <a:t>var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ctx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= 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c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getContext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>
                <a:solidFill>
                  <a:srgbClr val="A31515"/>
                </a:solidFill>
                <a:effectLst/>
              </a:rPr>
              <a:t>"2d"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);</a:t>
            </a:r>
          </a:p>
          <a:p>
            <a:pPr>
              <a:lnSpc>
                <a:spcPts val="1069"/>
              </a:lnSpc>
            </a:pPr>
            <a:r>
              <a:rPr lang="en-IN" sz="1500" b="0" dirty="0" err="1">
                <a:solidFill>
                  <a:srgbClr val="001080"/>
                </a:solidFill>
                <a:effectLst/>
              </a:rPr>
              <a:t>ctx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font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= </a:t>
            </a:r>
            <a:r>
              <a:rPr lang="en-IN" sz="1500" b="0" dirty="0">
                <a:solidFill>
                  <a:srgbClr val="A31515"/>
                </a:solidFill>
                <a:effectLst/>
              </a:rPr>
              <a:t>"30px Arial"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;</a:t>
            </a:r>
          </a:p>
          <a:p>
            <a:pPr>
              <a:lnSpc>
                <a:spcPts val="1069"/>
              </a:lnSpc>
            </a:pPr>
            <a:r>
              <a:rPr lang="en-IN" sz="1500" b="0" dirty="0" err="1">
                <a:solidFill>
                  <a:srgbClr val="001080"/>
                </a:solidFill>
                <a:effectLst/>
              </a:rPr>
              <a:t>ctx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strokeText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>
                <a:solidFill>
                  <a:srgbClr val="A31515"/>
                </a:solidFill>
                <a:effectLst/>
              </a:rPr>
              <a:t>"Hello World"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,</a:t>
            </a:r>
            <a:r>
              <a:rPr lang="en-IN" sz="1500" b="0" dirty="0">
                <a:solidFill>
                  <a:srgbClr val="098658"/>
                </a:solidFill>
                <a:effectLst/>
              </a:rPr>
              <a:t>20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,</a:t>
            </a:r>
            <a:r>
              <a:rPr lang="en-IN" sz="1500" b="0" dirty="0">
                <a:solidFill>
                  <a:srgbClr val="098658"/>
                </a:solidFill>
                <a:effectLst/>
              </a:rPr>
              <a:t>60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);</a:t>
            </a: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&lt;/script&gt;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&lt;/body&gt;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&lt;/html&gt;</a:t>
            </a:r>
            <a:endParaRPr lang="en-IN" sz="15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17608-74C9-678F-B282-BAFD94483C1E}"/>
              </a:ext>
            </a:extLst>
          </p:cNvPr>
          <p:cNvSpPr txBox="1"/>
          <p:nvPr/>
        </p:nvSpPr>
        <p:spPr>
          <a:xfrm>
            <a:off x="395536" y="19320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Example program: 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C9BCB-E0CA-6F84-CF2D-1406FFAA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652991"/>
            <a:ext cx="3744416" cy="1868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36E6BC-A3DA-E18E-3F31-D4B97856F0D5}"/>
              </a:ext>
            </a:extLst>
          </p:cNvPr>
          <p:cNvSpPr txBox="1"/>
          <p:nvPr/>
        </p:nvSpPr>
        <p:spPr>
          <a:xfrm>
            <a:off x="1403648" y="3804363"/>
            <a:ext cx="11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Output :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20891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88A9C-512B-7BF9-1E3B-D9E705A1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B541C-1119-2F30-376B-0EF9D9F39D6D}"/>
              </a:ext>
            </a:extLst>
          </p:cNvPr>
          <p:cNvSpPr txBox="1"/>
          <p:nvPr/>
        </p:nvSpPr>
        <p:spPr>
          <a:xfrm>
            <a:off x="1043608" y="841276"/>
            <a:ext cx="72466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SVG stands for Scalable Vector Graphics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SVG is used to define vector-based graphics for the Web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Each element and attribute in SVG files can be animated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SVG is a W3C recommendation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E8CE8-8FA2-7F63-0BAF-1636A50A72FA}"/>
              </a:ext>
            </a:extLst>
          </p:cNvPr>
          <p:cNvSpPr txBox="1"/>
          <p:nvPr/>
        </p:nvSpPr>
        <p:spPr>
          <a:xfrm>
            <a:off x="467544" y="2296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Scalable Vector Graphics (SVG)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DCA15-1CDF-DEE9-B86A-EC1BE8F015E9}"/>
              </a:ext>
            </a:extLst>
          </p:cNvPr>
          <p:cNvSpPr txBox="1"/>
          <p:nvPr/>
        </p:nvSpPr>
        <p:spPr>
          <a:xfrm>
            <a:off x="539552" y="3217540"/>
            <a:ext cx="8458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i="0" dirty="0">
                <a:solidFill>
                  <a:srgbClr val="999999"/>
                </a:solidFill>
                <a:effectLst/>
              </a:rPr>
              <a:t>&lt;</a:t>
            </a:r>
            <a:r>
              <a:rPr lang="en-US" sz="1500" b="0" i="0" dirty="0" err="1">
                <a:solidFill>
                  <a:srgbClr val="990055"/>
                </a:solidFill>
                <a:effectLst/>
              </a:rPr>
              <a:t>svg</a:t>
            </a:r>
            <a:r>
              <a:rPr lang="en-US" sz="1500" b="0" i="0" dirty="0">
                <a:solidFill>
                  <a:srgbClr val="008000"/>
                </a:solidFill>
                <a:effectLst/>
              </a:rPr>
              <a:t> width</a:t>
            </a:r>
            <a:r>
              <a:rPr lang="en-US" sz="1500" b="0" i="0" dirty="0">
                <a:solidFill>
                  <a:srgbClr val="005CC5"/>
                </a:solidFill>
                <a:effectLst/>
              </a:rPr>
              <a:t>="100"</a:t>
            </a:r>
            <a:r>
              <a:rPr lang="en-US" sz="1500" b="0" i="0" dirty="0">
                <a:solidFill>
                  <a:srgbClr val="008000"/>
                </a:solidFill>
                <a:effectLst/>
              </a:rPr>
              <a:t> height</a:t>
            </a:r>
            <a:r>
              <a:rPr lang="en-US" sz="1500" b="0" i="0" dirty="0">
                <a:solidFill>
                  <a:srgbClr val="005CC5"/>
                </a:solidFill>
                <a:effectLst/>
              </a:rPr>
              <a:t>="100"</a:t>
            </a:r>
            <a:r>
              <a:rPr lang="en-US" sz="1500" b="0" i="0" dirty="0">
                <a:solidFill>
                  <a:srgbClr val="999999"/>
                </a:solidFill>
                <a:effectLst/>
              </a:rPr>
              <a:t>&gt;</a:t>
            </a:r>
            <a:br>
              <a:rPr lang="en-US" sz="1500" dirty="0"/>
            </a:br>
            <a:r>
              <a:rPr lang="en-US" sz="1500" b="0" i="0" dirty="0">
                <a:solidFill>
                  <a:srgbClr val="000000"/>
                </a:solidFill>
                <a:effectLst/>
              </a:rPr>
              <a:t>  </a:t>
            </a:r>
            <a:r>
              <a:rPr lang="en-US" sz="1500" b="0" i="0" dirty="0">
                <a:solidFill>
                  <a:srgbClr val="999999"/>
                </a:solidFill>
                <a:effectLst/>
              </a:rPr>
              <a:t>&lt;</a:t>
            </a:r>
            <a:r>
              <a:rPr lang="en-US" sz="1500" b="0" i="0" dirty="0">
                <a:solidFill>
                  <a:srgbClr val="990055"/>
                </a:solidFill>
                <a:effectLst/>
              </a:rPr>
              <a:t>circle</a:t>
            </a:r>
            <a:r>
              <a:rPr lang="en-US" sz="1500" b="0" i="0" dirty="0">
                <a:solidFill>
                  <a:srgbClr val="008000"/>
                </a:solidFill>
                <a:effectLst/>
              </a:rPr>
              <a:t> cx</a:t>
            </a:r>
            <a:r>
              <a:rPr lang="en-US" sz="1500" b="0" i="0" dirty="0">
                <a:solidFill>
                  <a:srgbClr val="005CC5"/>
                </a:solidFill>
                <a:effectLst/>
              </a:rPr>
              <a:t>="50"</a:t>
            </a:r>
            <a:r>
              <a:rPr lang="en-US" sz="1500" b="0" i="0" dirty="0">
                <a:solidFill>
                  <a:srgbClr val="008000"/>
                </a:solidFill>
                <a:effectLst/>
              </a:rPr>
              <a:t> cy</a:t>
            </a:r>
            <a:r>
              <a:rPr lang="en-US" sz="1500" b="0" i="0" dirty="0">
                <a:solidFill>
                  <a:srgbClr val="005CC5"/>
                </a:solidFill>
                <a:effectLst/>
              </a:rPr>
              <a:t>="50"</a:t>
            </a:r>
            <a:r>
              <a:rPr lang="en-US" sz="1500" b="0" i="0" dirty="0">
                <a:solidFill>
                  <a:srgbClr val="008000"/>
                </a:solidFill>
                <a:effectLst/>
              </a:rPr>
              <a:t> r</a:t>
            </a:r>
            <a:r>
              <a:rPr lang="en-US" sz="1500" b="0" i="0" dirty="0">
                <a:solidFill>
                  <a:srgbClr val="005CC5"/>
                </a:solidFill>
                <a:effectLst/>
              </a:rPr>
              <a:t>="40"</a:t>
            </a:r>
            <a:r>
              <a:rPr lang="en-US" sz="1500" b="0" i="0" dirty="0">
                <a:solidFill>
                  <a:srgbClr val="008000"/>
                </a:solidFill>
                <a:effectLst/>
              </a:rPr>
              <a:t> stroke</a:t>
            </a:r>
            <a:r>
              <a:rPr lang="en-US" sz="1500" b="0" i="0" dirty="0">
                <a:solidFill>
                  <a:srgbClr val="005CC5"/>
                </a:solidFill>
                <a:effectLst/>
              </a:rPr>
              <a:t>="green"</a:t>
            </a:r>
            <a:r>
              <a:rPr lang="en-US" sz="1500" b="0" i="0" dirty="0">
                <a:solidFill>
                  <a:srgbClr val="008000"/>
                </a:solidFill>
                <a:effectLst/>
              </a:rPr>
              <a:t> stroke-width</a:t>
            </a:r>
            <a:r>
              <a:rPr lang="en-US" sz="1500" b="0" i="0" dirty="0">
                <a:solidFill>
                  <a:srgbClr val="005CC5"/>
                </a:solidFill>
                <a:effectLst/>
              </a:rPr>
              <a:t>="4"</a:t>
            </a:r>
            <a:r>
              <a:rPr lang="en-US" sz="1500" b="0" i="0" dirty="0">
                <a:solidFill>
                  <a:srgbClr val="008000"/>
                </a:solidFill>
                <a:effectLst/>
              </a:rPr>
              <a:t> fill</a:t>
            </a:r>
            <a:r>
              <a:rPr lang="en-US" sz="1500" b="0" i="0" dirty="0">
                <a:solidFill>
                  <a:srgbClr val="005CC5"/>
                </a:solidFill>
                <a:effectLst/>
              </a:rPr>
              <a:t>="yellow"</a:t>
            </a:r>
            <a:r>
              <a:rPr lang="en-US" sz="1500" b="0" i="0" dirty="0">
                <a:solidFill>
                  <a:srgbClr val="008000"/>
                </a:solidFill>
                <a:effectLst/>
              </a:rPr>
              <a:t> /</a:t>
            </a:r>
            <a:r>
              <a:rPr lang="en-US" sz="1500" b="0" i="0" dirty="0">
                <a:solidFill>
                  <a:srgbClr val="999999"/>
                </a:solidFill>
                <a:effectLst/>
              </a:rPr>
              <a:t>&gt;</a:t>
            </a:r>
            <a:br>
              <a:rPr lang="en-US" sz="1500" dirty="0"/>
            </a:br>
            <a:r>
              <a:rPr lang="en-US" sz="1500" b="0" i="0" dirty="0">
                <a:solidFill>
                  <a:srgbClr val="999999"/>
                </a:solidFill>
                <a:effectLst/>
              </a:rPr>
              <a:t>&lt;</a:t>
            </a:r>
            <a:r>
              <a:rPr lang="en-US" sz="1500" b="0" i="0" dirty="0">
                <a:solidFill>
                  <a:srgbClr val="990055"/>
                </a:solidFill>
                <a:effectLst/>
              </a:rPr>
              <a:t>/</a:t>
            </a:r>
            <a:r>
              <a:rPr lang="en-US" sz="1500" b="0" i="0" dirty="0" err="1">
                <a:solidFill>
                  <a:srgbClr val="990055"/>
                </a:solidFill>
                <a:effectLst/>
              </a:rPr>
              <a:t>svg</a:t>
            </a:r>
            <a:r>
              <a:rPr lang="en-US" sz="1500" b="0" i="0" dirty="0">
                <a:solidFill>
                  <a:srgbClr val="999999"/>
                </a:solidFill>
                <a:effectLst/>
              </a:rPr>
              <a:t>&gt;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771245493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7E0E2-E258-395D-887A-199AEB7A1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7D895E-0411-F009-1817-28FBB714DF5C}"/>
              </a:ext>
            </a:extLst>
          </p:cNvPr>
          <p:cNvSpPr txBox="1"/>
          <p:nvPr/>
        </p:nvSpPr>
        <p:spPr>
          <a:xfrm>
            <a:off x="539552" y="855214"/>
            <a:ext cx="7632848" cy="23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&lt;!DOCTYPE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html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&lt;html&gt;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&lt;body&gt;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</a:t>
            </a:r>
            <a:r>
              <a:rPr lang="en-IN" sz="1500" b="0" dirty="0" err="1">
                <a:solidFill>
                  <a:srgbClr val="800000"/>
                </a:solidFill>
                <a:effectLst/>
              </a:rPr>
              <a:t>svg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width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"100"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height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"100"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&gt;</a:t>
            </a:r>
          </a:p>
          <a:p>
            <a:pPr>
              <a:lnSpc>
                <a:spcPts val="1069"/>
              </a:lnSpc>
            </a:pP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&lt;circle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cx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"50"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cy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"50"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r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"40"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stroke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"green"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stroke-width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"4"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fill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"orange"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/&gt;</a:t>
            </a:r>
          </a:p>
          <a:p>
            <a:pPr>
              <a:lnSpc>
                <a:spcPts val="1069"/>
              </a:lnSpc>
            </a:pP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Sorry, your browser does not support inline SVG. 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&lt;/</a:t>
            </a:r>
            <a:r>
              <a:rPr lang="en-IN" sz="1500" b="0" dirty="0" err="1">
                <a:solidFill>
                  <a:srgbClr val="800000"/>
                </a:solidFill>
                <a:effectLst/>
              </a:rPr>
              <a:t>svg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&lt;/body&gt;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&lt;/html&gt;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92DCD-710C-1137-DE0D-5D603BCF3ADB}"/>
              </a:ext>
            </a:extLst>
          </p:cNvPr>
          <p:cNvSpPr txBox="1"/>
          <p:nvPr/>
        </p:nvSpPr>
        <p:spPr>
          <a:xfrm>
            <a:off x="251520" y="3049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Example program: 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5C8B0-8F2D-D748-561F-2E9A32F2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388" y="3394018"/>
            <a:ext cx="3499915" cy="1623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CFC6C-CA0D-6FEF-A4E3-6CD7164A31B4}"/>
              </a:ext>
            </a:extLst>
          </p:cNvPr>
          <p:cNvSpPr txBox="1"/>
          <p:nvPr/>
        </p:nvSpPr>
        <p:spPr>
          <a:xfrm>
            <a:off x="2483768" y="2947233"/>
            <a:ext cx="11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Output :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05611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3949C-CABC-959A-B273-220B7DC44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002D6E-E2AF-A426-8E3D-15981D52D7B2}"/>
              </a:ext>
            </a:extLst>
          </p:cNvPr>
          <p:cNvSpPr txBox="1"/>
          <p:nvPr/>
        </p:nvSpPr>
        <p:spPr>
          <a:xfrm>
            <a:off x="2286000" y="585401"/>
            <a:ext cx="606552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</a:rPr>
              <a:t>Drag and drop is a very common feature. </a:t>
            </a:r>
          </a:p>
          <a:p>
            <a:pPr algn="l">
              <a:buNone/>
            </a:pPr>
            <a:endParaRPr lang="en-US" sz="1050" dirty="0">
              <a:solidFill>
                <a:srgbClr val="000000"/>
              </a:solidFill>
            </a:endParaRPr>
          </a:p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</a:rPr>
              <a:t>It is when you "grab" an object and drag it to a different location.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DF3B-FF02-A22C-918C-5592DDEC6E28}"/>
              </a:ext>
            </a:extLst>
          </p:cNvPr>
          <p:cNvSpPr txBox="1"/>
          <p:nvPr/>
        </p:nvSpPr>
        <p:spPr>
          <a:xfrm>
            <a:off x="251520" y="216069"/>
            <a:ext cx="1927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63"/>
              </a:spcBef>
              <a:spcAft>
                <a:spcPts val="563"/>
              </a:spcAft>
            </a:pP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Drag and Drop: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0A58B-9BBA-33D8-0FF1-C658C25A9392}"/>
              </a:ext>
            </a:extLst>
          </p:cNvPr>
          <p:cNvSpPr txBox="1"/>
          <p:nvPr/>
        </p:nvSpPr>
        <p:spPr>
          <a:xfrm>
            <a:off x="268773" y="1179346"/>
            <a:ext cx="898398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63"/>
              </a:spcBef>
              <a:spcAft>
                <a:spcPts val="563"/>
              </a:spcAft>
            </a:pPr>
            <a:r>
              <a:rPr lang="en-US" sz="1050" dirty="0">
                <a:solidFill>
                  <a:srgbClr val="FF0000"/>
                </a:solidFill>
                <a:latin typeface="Segoe UI" panose="020B0502040204020203" pitchFamily="34" charset="0"/>
              </a:rPr>
              <a:t>Make an Element Draggable</a:t>
            </a:r>
          </a:p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First of all: To make an element draggable, set the </a:t>
            </a:r>
            <a:r>
              <a:rPr lang="en-US" sz="1050" dirty="0">
                <a:solidFill>
                  <a:srgbClr val="DC143C"/>
                </a:solidFill>
                <a:latin typeface="Consolas" panose="020B0609020204030204" pitchFamily="49" charset="0"/>
              </a:rPr>
              <a:t>draggable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 attribute to true: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105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 err="1">
                <a:solidFill>
                  <a:srgbClr val="990055"/>
                </a:solidFill>
                <a:latin typeface="Consolas" panose="020B0609020204030204" pitchFamily="49" charset="0"/>
              </a:rPr>
              <a:t>img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 id</a:t>
            </a:r>
            <a:r>
              <a:rPr lang="en-US" sz="1050" dirty="0">
                <a:solidFill>
                  <a:srgbClr val="005CC5"/>
                </a:solidFill>
                <a:latin typeface="Consolas" panose="020B0609020204030204" pitchFamily="49" charset="0"/>
              </a:rPr>
              <a:t>="img1"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 draggable</a:t>
            </a:r>
            <a:r>
              <a:rPr lang="en-US" sz="1050" dirty="0">
                <a:solidFill>
                  <a:srgbClr val="005CC5"/>
                </a:solidFill>
                <a:latin typeface="Consolas" panose="020B0609020204030204" pitchFamily="49" charset="0"/>
              </a:rPr>
              <a:t>="true"</a:t>
            </a:r>
            <a:r>
              <a:rPr lang="en-US" sz="1050" dirty="0">
                <a:solidFill>
                  <a:srgbClr val="999999"/>
                </a:solidFill>
                <a:latin typeface="Consolas" panose="020B0609020204030204" pitchFamily="49" charset="0"/>
              </a:rPr>
              <a:t>&gt; 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or </a:t>
            </a:r>
            <a:r>
              <a:rPr lang="en-US" sz="105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990055"/>
                </a:solidFill>
                <a:latin typeface="Consolas" panose="020B0609020204030204" pitchFamily="49" charset="0"/>
              </a:rPr>
              <a:t>p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 id</a:t>
            </a:r>
            <a:r>
              <a:rPr lang="en-US" sz="1050" dirty="0">
                <a:solidFill>
                  <a:srgbClr val="005CC5"/>
                </a:solidFill>
                <a:latin typeface="Consolas" panose="020B0609020204030204" pitchFamily="49" charset="0"/>
              </a:rPr>
              <a:t>="p1"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 draggable</a:t>
            </a:r>
            <a:r>
              <a:rPr lang="en-US" sz="1050" dirty="0">
                <a:solidFill>
                  <a:srgbClr val="005CC5"/>
                </a:solidFill>
                <a:latin typeface="Consolas" panose="020B0609020204030204" pitchFamily="49" charset="0"/>
              </a:rPr>
              <a:t>="true"</a:t>
            </a:r>
            <a:r>
              <a:rPr lang="en-US" sz="105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Draggable text</a:t>
            </a:r>
            <a:r>
              <a:rPr lang="en-US" sz="105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990055"/>
                </a:solidFill>
                <a:latin typeface="Consolas" panose="020B0609020204030204" pitchFamily="49" charset="0"/>
              </a:rPr>
              <a:t>/p</a:t>
            </a:r>
            <a:r>
              <a:rPr lang="en-US" sz="105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endParaRPr lang="en-US" sz="1050" dirty="0"/>
          </a:p>
          <a:p>
            <a:pPr>
              <a:spcBef>
                <a:spcPts val="563"/>
              </a:spcBef>
              <a:spcAft>
                <a:spcPts val="563"/>
              </a:spcAft>
            </a:pPr>
            <a:r>
              <a:rPr lang="en-US" sz="1050" dirty="0">
                <a:solidFill>
                  <a:srgbClr val="FF0000"/>
                </a:solidFill>
                <a:latin typeface="Segoe UI" panose="020B0502040204020203" pitchFamily="34" charset="0"/>
              </a:rPr>
              <a:t>What to Drag - </a:t>
            </a:r>
            <a:r>
              <a:rPr lang="en-US" sz="1050" dirty="0" err="1">
                <a:solidFill>
                  <a:srgbClr val="FF0000"/>
                </a:solidFill>
                <a:latin typeface="Segoe UI" panose="020B0502040204020203" pitchFamily="34" charset="0"/>
              </a:rPr>
              <a:t>ondragstart</a:t>
            </a:r>
            <a:r>
              <a:rPr lang="en-US" sz="1050" dirty="0">
                <a:solidFill>
                  <a:srgbClr val="FF0000"/>
                </a:solidFill>
                <a:latin typeface="Segoe UI" panose="020B0502040204020203" pitchFamily="34" charset="0"/>
              </a:rPr>
              <a:t> and </a:t>
            </a:r>
            <a:r>
              <a:rPr lang="en-US" sz="1050" dirty="0" err="1">
                <a:solidFill>
                  <a:srgbClr val="FF0000"/>
                </a:solidFill>
                <a:latin typeface="Segoe UI" panose="020B0502040204020203" pitchFamily="34" charset="0"/>
              </a:rPr>
              <a:t>setData</a:t>
            </a:r>
            <a:r>
              <a:rPr lang="en-US" sz="1050" dirty="0">
                <a:solidFill>
                  <a:srgbClr val="FF0000"/>
                </a:solidFill>
                <a:latin typeface="Segoe UI" panose="020B0502040204020203" pitchFamily="34" charset="0"/>
              </a:rPr>
              <a:t>()</a:t>
            </a:r>
          </a:p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Then, specify what should happen when the element is dragged.</a:t>
            </a:r>
          </a:p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In the example above, the </a:t>
            </a:r>
            <a:r>
              <a:rPr lang="en-US" sz="1050" dirty="0" err="1">
                <a:solidFill>
                  <a:srgbClr val="DC143C"/>
                </a:solidFill>
                <a:latin typeface="Consolas" panose="020B0609020204030204" pitchFamily="49" charset="0"/>
              </a:rPr>
              <a:t>ondragstart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 attribute of the &lt;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</a:rPr>
              <a:t>img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&gt; element calls a function (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</a:rPr>
              <a:t>dragstartHandler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</a:rPr>
              <a:t>ev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)), that specifies what data to be dragged.</a:t>
            </a:r>
          </a:p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The </a:t>
            </a:r>
            <a:r>
              <a:rPr lang="en-US" sz="1050" dirty="0" err="1">
                <a:solidFill>
                  <a:srgbClr val="DC143C"/>
                </a:solidFill>
                <a:latin typeface="Consolas" panose="020B0609020204030204" pitchFamily="49" charset="0"/>
              </a:rPr>
              <a:t>dataTransfer.setData</a:t>
            </a:r>
            <a:r>
              <a:rPr lang="en-US" sz="1050" dirty="0">
                <a:solidFill>
                  <a:srgbClr val="DC143C"/>
                </a:solidFill>
                <a:latin typeface="Consolas" panose="020B06090202040302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 method sets the data type and the value of the dragged data: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1050" dirty="0">
                <a:solidFill>
                  <a:srgbClr val="005CC5"/>
                </a:solidFill>
                <a:latin typeface="Consolas" panose="020B0609020204030204" pitchFamily="49" charset="0"/>
              </a:rPr>
              <a:t>function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dragstartHandler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ev.dataTransfer.setData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"text"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ev.target.id);</a:t>
            </a:r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In this case, the data type is "text" and the value is the id of the draggable element ("img1").</a:t>
            </a:r>
            <a:endParaRPr lang="en-US" sz="1050" dirty="0"/>
          </a:p>
          <a:p>
            <a:pPr>
              <a:spcBef>
                <a:spcPts val="563"/>
              </a:spcBef>
              <a:spcAft>
                <a:spcPts val="563"/>
              </a:spcAft>
            </a:pPr>
            <a:r>
              <a:rPr lang="en-US" sz="1050" dirty="0">
                <a:solidFill>
                  <a:srgbClr val="FF0000"/>
                </a:solidFill>
                <a:latin typeface="Segoe UI" panose="020B0502040204020203" pitchFamily="34" charset="0"/>
              </a:rPr>
              <a:t>Where to Drop - </a:t>
            </a:r>
            <a:r>
              <a:rPr lang="en-US" sz="1050" dirty="0" err="1">
                <a:solidFill>
                  <a:srgbClr val="FF0000"/>
                </a:solidFill>
                <a:latin typeface="Segoe UI" panose="020B0502040204020203" pitchFamily="34" charset="0"/>
              </a:rPr>
              <a:t>ondragover</a:t>
            </a:r>
            <a:endParaRPr lang="en-US" sz="1050" dirty="0">
              <a:solidFill>
                <a:srgbClr val="FF0000"/>
              </a:solidFill>
              <a:latin typeface="Segoe UI" panose="020B0502040204020203" pitchFamily="34" charset="0"/>
            </a:endParaRPr>
          </a:p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The </a:t>
            </a:r>
            <a:r>
              <a:rPr lang="en-US" sz="1050" dirty="0" err="1">
                <a:solidFill>
                  <a:srgbClr val="DC143C"/>
                </a:solidFill>
                <a:latin typeface="Consolas" panose="020B0609020204030204" pitchFamily="49" charset="0"/>
              </a:rPr>
              <a:t>ondragover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 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</a:rPr>
              <a:t>attrribute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 of the &lt;div&gt; element calls a function (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</a:rPr>
              <a:t>dragoverHandler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</a:rPr>
              <a:t>ev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)), that specifies where the dragged data can be dropped.</a:t>
            </a:r>
          </a:p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By default, data/elements cannot be dropped in other elements. To allow a drop, we must prevent the default handling of the element.</a:t>
            </a:r>
          </a:p>
          <a:p>
            <a:pPr algn="l">
              <a:buNone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This is done by calling the </a:t>
            </a:r>
            <a:r>
              <a:rPr lang="en-US" sz="1050" dirty="0" err="1">
                <a:solidFill>
                  <a:srgbClr val="DC143C"/>
                </a:solidFill>
                <a:latin typeface="Consolas" panose="020B0609020204030204" pitchFamily="49" charset="0"/>
              </a:rPr>
              <a:t>preventDefault</a:t>
            </a:r>
            <a:r>
              <a:rPr lang="en-US" sz="1050" dirty="0">
                <a:solidFill>
                  <a:srgbClr val="DC143C"/>
                </a:solidFill>
                <a:latin typeface="Consolas" panose="020B06090202040302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 method for the 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</a:rPr>
              <a:t>ondragover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</a:rPr>
              <a:t> event: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1050" dirty="0">
                <a:solidFill>
                  <a:srgbClr val="005CC5"/>
                </a:solidFill>
                <a:latin typeface="Consolas" panose="020B0609020204030204" pitchFamily="49" charset="0"/>
              </a:rPr>
              <a:t>function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dragoverHandler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ev.preventDefault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9630778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AB02D-1832-DD51-A345-33CE35C1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BD3A8-B276-C51F-BFC7-C67E14AC81FE}"/>
              </a:ext>
            </a:extLst>
          </p:cNvPr>
          <p:cNvSpPr txBox="1"/>
          <p:nvPr/>
        </p:nvSpPr>
        <p:spPr>
          <a:xfrm>
            <a:off x="179512" y="576767"/>
            <a:ext cx="4464496" cy="4482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&lt;!DOCTYPE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HTML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&lt;html&gt;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&lt;head&gt;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&lt;style&gt;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#div1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{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width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: </a:t>
            </a:r>
            <a:r>
              <a:rPr lang="en-IN" sz="1500" b="0" dirty="0">
                <a:solidFill>
                  <a:srgbClr val="098658"/>
                </a:solidFill>
                <a:effectLst/>
              </a:rPr>
              <a:t>350px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;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height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: </a:t>
            </a:r>
            <a:r>
              <a:rPr lang="en-IN" sz="1500" b="0" dirty="0">
                <a:solidFill>
                  <a:srgbClr val="098658"/>
                </a:solidFill>
                <a:effectLst/>
              </a:rPr>
              <a:t>70px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;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padding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: </a:t>
            </a:r>
            <a:r>
              <a:rPr lang="en-IN" sz="1500" b="0" dirty="0">
                <a:solidFill>
                  <a:srgbClr val="098658"/>
                </a:solidFill>
                <a:effectLst/>
              </a:rPr>
              <a:t>10px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;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border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: </a:t>
            </a:r>
            <a:r>
              <a:rPr lang="en-IN" sz="1500" b="0" dirty="0">
                <a:solidFill>
                  <a:srgbClr val="098658"/>
                </a:solidFill>
                <a:effectLst/>
              </a:rPr>
              <a:t>1px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0451A5"/>
                </a:solidFill>
                <a:effectLst/>
              </a:rPr>
              <a:t>solid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0451A5"/>
                </a:solidFill>
                <a:effectLst/>
              </a:rPr>
              <a:t>#aaaaaa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;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}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&lt;/style&gt;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&lt;script&gt;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FF"/>
                </a:solidFill>
                <a:effectLst/>
              </a:rPr>
              <a:t>function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dragstartHandler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ev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) {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ev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dataTransfer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setData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>
                <a:solidFill>
                  <a:srgbClr val="A31515"/>
                </a:solidFill>
                <a:effectLst/>
              </a:rPr>
              <a:t>"text"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, </a:t>
            </a:r>
            <a:r>
              <a:rPr lang="en-IN" sz="1500" b="0" dirty="0">
                <a:solidFill>
                  <a:srgbClr val="001080"/>
                </a:solidFill>
                <a:effectLst/>
              </a:rPr>
              <a:t>ev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>
                <a:solidFill>
                  <a:srgbClr val="001080"/>
                </a:solidFill>
                <a:effectLst/>
              </a:rPr>
              <a:t>target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>
                <a:solidFill>
                  <a:srgbClr val="001080"/>
                </a:solidFill>
                <a:effectLst/>
              </a:rPr>
              <a:t>id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);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}</a:t>
            </a: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FF"/>
                </a:solidFill>
                <a:effectLst/>
              </a:rPr>
              <a:t>function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dragoverHandler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ev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) {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ev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preventDefault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();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}</a:t>
            </a: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FF"/>
                </a:solidFill>
                <a:effectLst/>
              </a:rPr>
              <a:t>function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dropHandler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ev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) {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ev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preventDefault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();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 err="1">
                <a:solidFill>
                  <a:srgbClr val="0000FF"/>
                </a:solidFill>
                <a:effectLst/>
              </a:rPr>
              <a:t>const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0070C1"/>
                </a:solidFill>
                <a:effectLst/>
              </a:rPr>
              <a:t>data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= 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ev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dataTransfer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getData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>
                <a:solidFill>
                  <a:srgbClr val="A31515"/>
                </a:solidFill>
                <a:effectLst/>
              </a:rPr>
              <a:t>"text"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);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  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ev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target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appendChild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 err="1">
                <a:solidFill>
                  <a:srgbClr val="001080"/>
                </a:solidFill>
                <a:effectLst/>
              </a:rPr>
              <a:t>document</a:t>
            </a:r>
            <a:r>
              <a:rPr lang="en-IN" sz="1500" b="0" dirty="0" err="1">
                <a:solidFill>
                  <a:srgbClr val="000000"/>
                </a:solidFill>
                <a:effectLst/>
              </a:rPr>
              <a:t>.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getElementById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(</a:t>
            </a:r>
            <a:r>
              <a:rPr lang="en-IN" sz="1500" b="0" dirty="0">
                <a:solidFill>
                  <a:srgbClr val="0070C1"/>
                </a:solidFill>
                <a:effectLst/>
              </a:rPr>
              <a:t>data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));</a:t>
            </a:r>
          </a:p>
          <a:p>
            <a:pPr>
              <a:lnSpc>
                <a:spcPts val="1069"/>
              </a:lnSpc>
            </a:pP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}</a:t>
            </a: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&lt;/script&gt;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&lt;/head&gt;</a:t>
            </a:r>
            <a:endParaRPr lang="en-IN" sz="15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57112-F7ED-AEAC-6B4A-F87731A95575}"/>
              </a:ext>
            </a:extLst>
          </p:cNvPr>
          <p:cNvSpPr txBox="1"/>
          <p:nvPr/>
        </p:nvSpPr>
        <p:spPr>
          <a:xfrm>
            <a:off x="4823460" y="642852"/>
            <a:ext cx="4320540" cy="3486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&lt;body&gt;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&lt;h1&gt;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Drag and Drop API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&lt;/h1&gt;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&lt;p&gt;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Drag the VIT-AP logo into the rectangle: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&lt;/p&gt;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&lt;div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id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"div1"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 err="1">
                <a:solidFill>
                  <a:srgbClr val="E50000"/>
                </a:solidFill>
                <a:effectLst/>
              </a:rPr>
              <a:t>ondrop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dropHandler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(</a:t>
            </a:r>
            <a:r>
              <a:rPr lang="en-IN" sz="1500" b="0" dirty="0">
                <a:solidFill>
                  <a:srgbClr val="001080"/>
                </a:solidFill>
                <a:effectLst/>
              </a:rPr>
              <a:t>event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)"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  </a:t>
            </a:r>
            <a:r>
              <a:rPr lang="en-IN" sz="1500" b="0" dirty="0" err="1">
                <a:solidFill>
                  <a:srgbClr val="E50000"/>
                </a:solidFill>
                <a:effectLst/>
              </a:rPr>
              <a:t>ondragover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dragoverHandler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(</a:t>
            </a:r>
            <a:r>
              <a:rPr lang="en-IN" sz="1500" b="0" dirty="0">
                <a:solidFill>
                  <a:srgbClr val="001080"/>
                </a:solidFill>
                <a:effectLst/>
              </a:rPr>
              <a:t>event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)"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&gt;&lt;/div&gt;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</a:t>
            </a:r>
            <a:r>
              <a:rPr lang="en-IN" sz="1500" b="0" dirty="0" err="1">
                <a:solidFill>
                  <a:srgbClr val="800000"/>
                </a:solidFill>
                <a:effectLst/>
              </a:rPr>
              <a:t>br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</a:t>
            </a:r>
            <a:r>
              <a:rPr lang="en-IN" sz="1500" b="0" dirty="0" err="1">
                <a:solidFill>
                  <a:srgbClr val="800000"/>
                </a:solidFill>
                <a:effectLst/>
              </a:rPr>
              <a:t>img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id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"img1"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 err="1">
                <a:solidFill>
                  <a:srgbClr val="E50000"/>
                </a:solidFill>
                <a:effectLst/>
              </a:rPr>
              <a:t>src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</a:t>
            </a:r>
            <a:r>
              <a:rPr lang="en-IN" sz="1500" b="0" dirty="0" err="1">
                <a:solidFill>
                  <a:srgbClr val="0000FF"/>
                </a:solidFill>
                <a:effectLst/>
              </a:rPr>
              <a:t>vitap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 logo.jpg"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draggable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"true"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 err="1">
                <a:solidFill>
                  <a:srgbClr val="E50000"/>
                </a:solidFill>
                <a:effectLst/>
              </a:rPr>
              <a:t>ondragstart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</a:t>
            </a:r>
            <a:r>
              <a:rPr lang="en-IN" sz="1500" b="0" dirty="0" err="1">
                <a:solidFill>
                  <a:srgbClr val="795E26"/>
                </a:solidFill>
                <a:effectLst/>
              </a:rPr>
              <a:t>dragstartHandler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(</a:t>
            </a:r>
            <a:r>
              <a:rPr lang="en-IN" sz="1500" b="0" dirty="0">
                <a:solidFill>
                  <a:srgbClr val="001080"/>
                </a:solidFill>
                <a:effectLst/>
              </a:rPr>
              <a:t>event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)"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width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"336"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 </a:t>
            </a:r>
            <a:r>
              <a:rPr lang="en-IN" sz="1500" b="0" dirty="0">
                <a:solidFill>
                  <a:srgbClr val="E50000"/>
                </a:solidFill>
                <a:effectLst/>
              </a:rPr>
              <a:t>height</a:t>
            </a:r>
            <a:r>
              <a:rPr lang="en-IN" sz="1500" b="0" dirty="0">
                <a:solidFill>
                  <a:srgbClr val="000000"/>
                </a:solidFill>
                <a:effectLst/>
              </a:rPr>
              <a:t>=</a:t>
            </a:r>
            <a:r>
              <a:rPr lang="en-IN" sz="1500" b="0" dirty="0">
                <a:solidFill>
                  <a:srgbClr val="0000FF"/>
                </a:solidFill>
                <a:effectLst/>
              </a:rPr>
              <a:t>"69"</a:t>
            </a:r>
            <a:r>
              <a:rPr lang="en-IN" sz="1500" b="0" dirty="0">
                <a:solidFill>
                  <a:srgbClr val="800000"/>
                </a:solidFill>
                <a:effectLst/>
              </a:rPr>
              <a:t>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&lt;/body&gt;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r>
              <a:rPr lang="en-IN" sz="1500" b="0" dirty="0">
                <a:solidFill>
                  <a:srgbClr val="800000"/>
                </a:solidFill>
                <a:effectLst/>
              </a:rPr>
              <a:t>&lt;/html&gt;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069"/>
              </a:lnSpc>
            </a:pPr>
            <a:br>
              <a:rPr lang="en-IN" sz="1500" b="0" dirty="0">
                <a:solidFill>
                  <a:srgbClr val="000000"/>
                </a:solidFill>
                <a:effectLst/>
              </a:rPr>
            </a:br>
            <a:br>
              <a:rPr lang="en-IN" sz="1500" b="0" dirty="0">
                <a:solidFill>
                  <a:srgbClr val="000000"/>
                </a:solidFill>
                <a:effectLst/>
              </a:rPr>
            </a:br>
            <a:endParaRPr lang="en-IN" sz="15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2E2FC-9D88-3C19-101E-88163266ED57}"/>
              </a:ext>
            </a:extLst>
          </p:cNvPr>
          <p:cNvSpPr txBox="1"/>
          <p:nvPr/>
        </p:nvSpPr>
        <p:spPr>
          <a:xfrm>
            <a:off x="395536" y="0"/>
            <a:ext cx="2805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Example program: 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190311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8658F-5893-B579-CE59-490847796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60110-1629-20.8186340">
            <a:hlinkClick r:id="" action="ppaction://media"/>
            <a:extLst>
              <a:ext uri="{FF2B5EF4-FFF2-40B4-BE49-F238E27FC236}">
                <a16:creationId xmlns:a16="http://schemas.microsoft.com/office/drawing/2014/main" id="{436DE3C5-EE50-46A2-C3D4-4FADBA8A5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776" y="985292"/>
            <a:ext cx="3612356" cy="3165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CACC9-FDC2-1E33-9DFD-8A734FF00572}"/>
              </a:ext>
            </a:extLst>
          </p:cNvPr>
          <p:cNvSpPr txBox="1"/>
          <p:nvPr/>
        </p:nvSpPr>
        <p:spPr>
          <a:xfrm>
            <a:off x="899592" y="409228"/>
            <a:ext cx="11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Output :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716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20F4B-B663-EBB1-FF8C-F0A6477B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28600E-411A-837A-AA9C-4F6A2FA72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620" y="1188244"/>
            <a:ext cx="6515100" cy="349424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The </a:t>
            </a:r>
            <a:r>
              <a:rPr lang="en-US" b="1" dirty="0">
                <a:solidFill>
                  <a:srgbClr val="C00000"/>
                </a:solidFill>
              </a:rPr>
              <a:t>&lt;map&gt;</a:t>
            </a:r>
            <a:r>
              <a:rPr lang="en-US" b="1" dirty="0"/>
              <a:t> tag is used to define an image map. </a:t>
            </a:r>
          </a:p>
          <a:p>
            <a:r>
              <a:rPr lang="en-US" b="1" dirty="0"/>
              <a:t>An image map is an image with clickable areas.</a:t>
            </a:r>
          </a:p>
          <a:p>
            <a:r>
              <a:rPr lang="en-US" b="1" dirty="0"/>
              <a:t>There are three HTML elements used to create image maps: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img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b="1" dirty="0"/>
              <a:t>specifies the location of the image to be included in the map.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map</a:t>
            </a:r>
            <a:r>
              <a:rPr lang="en-US" b="1" dirty="0"/>
              <a:t>: is used to create the map of clickable areas.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area</a:t>
            </a:r>
            <a:r>
              <a:rPr lang="en-US" b="1" dirty="0"/>
              <a:t>: is used within the map element to define the clickable areas.</a:t>
            </a:r>
          </a:p>
          <a:p>
            <a:pPr marL="342900" lvl="1" indent="0">
              <a:buNone/>
            </a:pPr>
            <a:endParaRPr lang="en-US" sz="1200" b="1" dirty="0">
              <a:solidFill>
                <a:srgbClr val="00B0F0"/>
              </a:solidFill>
            </a:endParaRPr>
          </a:p>
          <a:p>
            <a:pPr marL="342900" lvl="1" indent="0">
              <a:buNone/>
            </a:pPr>
            <a:r>
              <a:rPr lang="en-US" sz="1200" b="1" dirty="0">
                <a:solidFill>
                  <a:srgbClr val="00B0F0"/>
                </a:solidFill>
              </a:rPr>
              <a:t>&lt;</a:t>
            </a:r>
            <a:r>
              <a:rPr lang="en-US" sz="1200" b="1" dirty="0" err="1">
                <a:solidFill>
                  <a:srgbClr val="00B0F0"/>
                </a:solidFill>
              </a:rPr>
              <a:t>img</a:t>
            </a:r>
            <a:r>
              <a:rPr lang="en-US" sz="1200" b="1" dirty="0">
                <a:solidFill>
                  <a:srgbClr val="00B0F0"/>
                </a:solidFill>
              </a:rPr>
              <a:t> </a:t>
            </a:r>
            <a:r>
              <a:rPr lang="en-US" sz="1200" b="1" dirty="0" err="1">
                <a:solidFill>
                  <a:srgbClr val="00B0F0"/>
                </a:solidFill>
              </a:rPr>
              <a:t>src</a:t>
            </a:r>
            <a:r>
              <a:rPr lang="en-US" sz="1200" b="1" dirty="0">
                <a:solidFill>
                  <a:srgbClr val="00B0F0"/>
                </a:solidFill>
              </a:rPr>
              <a:t>="planets.gif" width="145" height="126" alt="Planets“ </a:t>
            </a:r>
            <a:r>
              <a:rPr lang="en-US" sz="1200" b="1" dirty="0" err="1">
                <a:solidFill>
                  <a:srgbClr val="00B0F0"/>
                </a:solidFill>
              </a:rPr>
              <a:t>usemap</a:t>
            </a:r>
            <a:r>
              <a:rPr lang="en-US" sz="1200" b="1" dirty="0">
                <a:solidFill>
                  <a:srgbClr val="00B0F0"/>
                </a:solidFill>
              </a:rPr>
              <a:t>="#</a:t>
            </a:r>
            <a:r>
              <a:rPr lang="en-US" sz="1200" b="1" dirty="0" err="1">
                <a:solidFill>
                  <a:srgbClr val="00B0F0"/>
                </a:solidFill>
              </a:rPr>
              <a:t>pmap</a:t>
            </a:r>
            <a:r>
              <a:rPr lang="en-US" sz="1200" b="1" dirty="0">
                <a:solidFill>
                  <a:srgbClr val="00B0F0"/>
                </a:solidFill>
              </a:rPr>
              <a:t>"&gt;</a:t>
            </a:r>
            <a:br>
              <a:rPr lang="en-US" sz="1200" b="1" dirty="0">
                <a:solidFill>
                  <a:srgbClr val="00B0F0"/>
                </a:solidFill>
              </a:rPr>
            </a:br>
            <a:r>
              <a:rPr lang="en-US" sz="1200" b="1" dirty="0">
                <a:solidFill>
                  <a:srgbClr val="00B0F0"/>
                </a:solidFill>
              </a:rPr>
              <a:t>&lt;map name=“</a:t>
            </a:r>
            <a:r>
              <a:rPr lang="en-US" sz="1200" b="1" dirty="0" err="1">
                <a:solidFill>
                  <a:srgbClr val="00B0F0"/>
                </a:solidFill>
              </a:rPr>
              <a:t>pmap</a:t>
            </a:r>
            <a:r>
              <a:rPr lang="en-US" sz="1200" b="1" dirty="0">
                <a:solidFill>
                  <a:srgbClr val="00B0F0"/>
                </a:solidFill>
              </a:rPr>
              <a:t>"&gt;</a:t>
            </a:r>
            <a:br>
              <a:rPr lang="en-US" sz="1200" b="1" dirty="0">
                <a:solidFill>
                  <a:srgbClr val="00B0F0"/>
                </a:solidFill>
              </a:rPr>
            </a:br>
            <a:r>
              <a:rPr lang="en-US" sz="1200" b="1" dirty="0">
                <a:solidFill>
                  <a:srgbClr val="00B0F0"/>
                </a:solidFill>
              </a:rPr>
              <a:t>  &lt;area shape="</a:t>
            </a:r>
            <a:r>
              <a:rPr lang="en-US" sz="1200" b="1" dirty="0" err="1">
                <a:solidFill>
                  <a:srgbClr val="00B0F0"/>
                </a:solidFill>
              </a:rPr>
              <a:t>rect</a:t>
            </a:r>
            <a:r>
              <a:rPr lang="en-US" sz="1200" b="1" dirty="0">
                <a:solidFill>
                  <a:srgbClr val="00B0F0"/>
                </a:solidFill>
              </a:rPr>
              <a:t>" </a:t>
            </a:r>
            <a:r>
              <a:rPr lang="en-US" sz="1200" b="1" dirty="0" err="1">
                <a:solidFill>
                  <a:srgbClr val="00B0F0"/>
                </a:solidFill>
              </a:rPr>
              <a:t>coords</a:t>
            </a:r>
            <a:r>
              <a:rPr lang="en-US" sz="1200" b="1" dirty="0">
                <a:solidFill>
                  <a:srgbClr val="00B0F0"/>
                </a:solidFill>
              </a:rPr>
              <a:t>="0,0,82,126" </a:t>
            </a:r>
            <a:r>
              <a:rPr lang="en-US" sz="1200" b="1" dirty="0" err="1">
                <a:solidFill>
                  <a:srgbClr val="00B0F0"/>
                </a:solidFill>
              </a:rPr>
              <a:t>href</a:t>
            </a:r>
            <a:r>
              <a:rPr lang="en-US" sz="1200" b="1" dirty="0">
                <a:solidFill>
                  <a:srgbClr val="00B0F0"/>
                </a:solidFill>
              </a:rPr>
              <a:t>="sun.htm" alt="Sun"&gt;</a:t>
            </a:r>
            <a:br>
              <a:rPr lang="en-US" sz="1200" b="1" dirty="0">
                <a:solidFill>
                  <a:srgbClr val="00B0F0"/>
                </a:solidFill>
              </a:rPr>
            </a:br>
            <a:r>
              <a:rPr lang="en-US" sz="1200" b="1" dirty="0">
                <a:solidFill>
                  <a:srgbClr val="00B0F0"/>
                </a:solidFill>
              </a:rPr>
              <a:t>  &lt;area shape="circle" </a:t>
            </a:r>
            <a:r>
              <a:rPr lang="en-US" sz="1200" b="1" dirty="0" err="1">
                <a:solidFill>
                  <a:srgbClr val="00B0F0"/>
                </a:solidFill>
              </a:rPr>
              <a:t>coords</a:t>
            </a:r>
            <a:r>
              <a:rPr lang="en-US" sz="1200" b="1" dirty="0">
                <a:solidFill>
                  <a:srgbClr val="00B0F0"/>
                </a:solidFill>
              </a:rPr>
              <a:t>="90,58,3" </a:t>
            </a:r>
            <a:r>
              <a:rPr lang="en-US" sz="1200" b="1" dirty="0" err="1">
                <a:solidFill>
                  <a:srgbClr val="00B0F0"/>
                </a:solidFill>
              </a:rPr>
              <a:t>href</a:t>
            </a:r>
            <a:r>
              <a:rPr lang="en-US" sz="1200" b="1" dirty="0">
                <a:solidFill>
                  <a:srgbClr val="00B0F0"/>
                </a:solidFill>
              </a:rPr>
              <a:t>="mercur.htm" alt="Mercury"&gt;</a:t>
            </a:r>
            <a:br>
              <a:rPr lang="en-US" sz="1200" b="1" dirty="0">
                <a:solidFill>
                  <a:srgbClr val="00B0F0"/>
                </a:solidFill>
              </a:rPr>
            </a:br>
            <a:r>
              <a:rPr lang="en-US" sz="1200" b="1" dirty="0">
                <a:solidFill>
                  <a:srgbClr val="00B0F0"/>
                </a:solidFill>
              </a:rPr>
              <a:t>  &lt;area shape="circle" </a:t>
            </a:r>
            <a:r>
              <a:rPr lang="en-US" sz="1200" b="1" dirty="0" err="1">
                <a:solidFill>
                  <a:srgbClr val="00B0F0"/>
                </a:solidFill>
              </a:rPr>
              <a:t>coords</a:t>
            </a:r>
            <a:r>
              <a:rPr lang="en-US" sz="1200" b="1" dirty="0">
                <a:solidFill>
                  <a:srgbClr val="00B0F0"/>
                </a:solidFill>
              </a:rPr>
              <a:t>="124,58,8" </a:t>
            </a:r>
            <a:r>
              <a:rPr lang="en-US" sz="1200" b="1" dirty="0" err="1">
                <a:solidFill>
                  <a:srgbClr val="00B0F0"/>
                </a:solidFill>
              </a:rPr>
              <a:t>href</a:t>
            </a:r>
            <a:r>
              <a:rPr lang="en-US" sz="1200" b="1" dirty="0">
                <a:solidFill>
                  <a:srgbClr val="00B0F0"/>
                </a:solidFill>
              </a:rPr>
              <a:t>="venus.htm" alt="Venus"&gt;</a:t>
            </a:r>
            <a:br>
              <a:rPr lang="en-US" sz="1200" b="1" dirty="0">
                <a:solidFill>
                  <a:srgbClr val="00B0F0"/>
                </a:solidFill>
              </a:rPr>
            </a:br>
            <a:r>
              <a:rPr lang="en-US" sz="1200" b="1" dirty="0">
                <a:solidFill>
                  <a:srgbClr val="00B0F0"/>
                </a:solidFill>
              </a:rPr>
              <a:t>&lt;/map&gt;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522B7-2615-F6F3-4E9B-E559F00CD66F}"/>
              </a:ext>
            </a:extLst>
          </p:cNvPr>
          <p:cNvSpPr txBox="1"/>
          <p:nvPr/>
        </p:nvSpPr>
        <p:spPr>
          <a:xfrm>
            <a:off x="729185" y="667405"/>
            <a:ext cx="115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</a:rPr>
              <a:t>Map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: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1FB533BF-76AD-18EB-5F5A-C9F9AE569D70}"/>
              </a:ext>
            </a:extLst>
          </p:cNvPr>
          <p:cNvSpPr txBox="1"/>
          <p:nvPr/>
        </p:nvSpPr>
        <p:spPr>
          <a:xfrm>
            <a:off x="3873408" y="45267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2"/>
              </a:rPr>
              <a:t>Click me</a:t>
            </a:r>
            <a:endParaRPr lang="en-IN" dirty="0"/>
          </a:p>
        </p:txBody>
      </p:sp>
      <p:pic>
        <p:nvPicPr>
          <p:cNvPr id="3" name="Graphic 2" descr="Right pointing backhand index with solid fill">
            <a:extLst>
              <a:ext uri="{FF2B5EF4-FFF2-40B4-BE49-F238E27FC236}">
                <a16:creationId xmlns:a16="http://schemas.microsoft.com/office/drawing/2014/main" id="{3C511236-775A-1AEC-BC57-58554AD10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5336" y="4465253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04942"/>
      </p:ext>
    </p:extLst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– Cascading Style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73325"/>
            <a:ext cx="8229600" cy="3024336"/>
          </a:xfrm>
        </p:spPr>
        <p:txBody>
          <a:bodyPr/>
          <a:lstStyle/>
          <a:p>
            <a:r>
              <a:rPr lang="en-US" b="1" dirty="0"/>
              <a:t>a </a:t>
            </a:r>
            <a:r>
              <a:rPr lang="en-US" b="1" dirty="0">
                <a:solidFill>
                  <a:srgbClr val="C00000"/>
                </a:solidFill>
              </a:rPr>
              <a:t>language</a:t>
            </a:r>
            <a:r>
              <a:rPr lang="en-US" b="1" dirty="0"/>
              <a:t> that describes the </a:t>
            </a:r>
            <a:r>
              <a:rPr lang="en-US" b="1" dirty="0">
                <a:solidFill>
                  <a:srgbClr val="C00000"/>
                </a:solidFill>
              </a:rPr>
              <a:t>style</a:t>
            </a:r>
            <a:r>
              <a:rPr lang="en-US" b="1" dirty="0"/>
              <a:t> of an HTML document without compromising its structure.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>
              <a:lnSpc>
                <a:spcPct val="90000"/>
              </a:lnSpc>
            </a:pPr>
            <a:r>
              <a:rPr lang="en-US" b="1" dirty="0"/>
              <a:t>It allows you to </a:t>
            </a:r>
            <a:r>
              <a:rPr lang="en-US" b="1" dirty="0">
                <a:solidFill>
                  <a:srgbClr val="C00000"/>
                </a:solidFill>
              </a:rPr>
              <a:t>separate visual design elements </a:t>
            </a:r>
            <a:r>
              <a:rPr lang="en-US" b="1" dirty="0"/>
              <a:t>(layout, fonts, colors, margins, and so on) from the contents of a Web page. 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>
              <a:lnSpc>
                <a:spcPct val="90000"/>
              </a:lnSpc>
            </a:pPr>
            <a:r>
              <a:rPr lang="en-US" b="1" dirty="0"/>
              <a:t>Allows for </a:t>
            </a:r>
            <a:r>
              <a:rPr lang="en-US" b="1" dirty="0">
                <a:solidFill>
                  <a:srgbClr val="C00000"/>
                </a:solidFill>
              </a:rPr>
              <a:t>faster downloads, streamlined site maintenance, and global control of design attributes </a:t>
            </a:r>
            <a:r>
              <a:rPr lang="en-US" b="1" dirty="0"/>
              <a:t>across multiple pages. 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977695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CSS can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73324"/>
            <a:ext cx="8229600" cy="32403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/>
              <a:t>Control of </a:t>
            </a:r>
            <a:r>
              <a:rPr lang="en-US" b="1" dirty="0">
                <a:solidFill>
                  <a:srgbClr val="C00000"/>
                </a:solidFill>
              </a:rPr>
              <a:t>backgrounds</a:t>
            </a:r>
            <a:r>
              <a:rPr lang="en-US" b="1" dirty="0"/>
              <a:t>.</a:t>
            </a:r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r>
              <a:rPr lang="en-US" b="1" dirty="0"/>
              <a:t>Set </a:t>
            </a:r>
            <a:r>
              <a:rPr lang="en-US" b="1" dirty="0">
                <a:solidFill>
                  <a:srgbClr val="C00000"/>
                </a:solidFill>
              </a:rPr>
              <a:t>font size </a:t>
            </a:r>
            <a:r>
              <a:rPr lang="en-US" b="1" dirty="0"/>
              <a:t>to the exact height you want.</a:t>
            </a:r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</a:rPr>
              <a:t>Highlight</a:t>
            </a:r>
            <a:r>
              <a:rPr lang="en-US" b="1" dirty="0"/>
              <a:t> words, entire paragraphs, headings or even individual letters </a:t>
            </a:r>
            <a:r>
              <a:rPr lang="en-US" b="1" dirty="0">
                <a:solidFill>
                  <a:srgbClr val="C00000"/>
                </a:solidFill>
              </a:rPr>
              <a:t>with background colors</a:t>
            </a:r>
            <a:r>
              <a:rPr lang="en-US" b="1" dirty="0"/>
              <a:t>. </a:t>
            </a:r>
          </a:p>
          <a:p>
            <a:pPr>
              <a:lnSpc>
                <a:spcPct val="80000"/>
              </a:lnSpc>
            </a:pPr>
            <a:endParaRPr lang="en-US" b="1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</a:rPr>
              <a:t>Precise positioning.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</a:rPr>
              <a:t>Linked style sheets </a:t>
            </a:r>
            <a:r>
              <a:rPr lang="en-US" b="1" dirty="0"/>
              <a:t>to control the look of a whole website from one single location.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452238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Service (</a:t>
            </a:r>
            <a:r>
              <a:rPr lang="en-US" dirty="0">
                <a:hlinkClick r:id="rId2"/>
              </a:rPr>
              <a:t>DNS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DNS is the “phone book” for the Internet</a:t>
            </a:r>
          </a:p>
          <a:p>
            <a:pPr lvl="1" eaLnBrk="1" hangingPunct="1"/>
            <a:r>
              <a:rPr lang="en-US" dirty="0"/>
              <a:t>Map between host names and IP addresses</a:t>
            </a:r>
          </a:p>
          <a:p>
            <a:pPr eaLnBrk="1" hangingPunct="1"/>
            <a:r>
              <a:rPr lang="en-US" dirty="0"/>
              <a:t>Host names</a:t>
            </a:r>
          </a:p>
          <a:p>
            <a:pPr lvl="1" eaLnBrk="1" hangingPunct="1"/>
            <a:r>
              <a:rPr lang="en-US" dirty="0">
                <a:solidFill>
                  <a:schemeClr val="hlink"/>
                </a:solidFill>
              </a:rPr>
              <a:t>Labels</a:t>
            </a:r>
            <a:r>
              <a:rPr lang="en-US" dirty="0"/>
              <a:t> separated by dots, e.g., </a:t>
            </a:r>
            <a:r>
              <a:rPr lang="en-US" dirty="0">
                <a:latin typeface="Lucida Sans Typewriter" pitchFamily="49" charset="0"/>
                <a:hlinkClick r:id="rId3"/>
              </a:rPr>
              <a:t>www.example.org</a:t>
            </a:r>
            <a:endParaRPr lang="en-US" dirty="0">
              <a:latin typeface="Lucida Sans Typewriter" pitchFamily="49" charset="0"/>
            </a:endParaRPr>
          </a:p>
          <a:p>
            <a:pPr lvl="1" eaLnBrk="1" hangingPunct="1"/>
            <a:r>
              <a:rPr lang="en-US" dirty="0"/>
              <a:t>Final label is </a:t>
            </a:r>
            <a:r>
              <a:rPr lang="en-US" i="1" dirty="0">
                <a:hlinkClick r:id="rId4"/>
              </a:rPr>
              <a:t>top-level domain</a:t>
            </a:r>
            <a:endParaRPr lang="en-US" i="1" dirty="0"/>
          </a:p>
          <a:p>
            <a:pPr lvl="2" eaLnBrk="1" hangingPunct="1"/>
            <a:r>
              <a:rPr lang="en-US" dirty="0"/>
              <a:t>Generic: .com, .org, etc.</a:t>
            </a:r>
          </a:p>
          <a:p>
            <a:pPr lvl="2" eaLnBrk="1" hangingPunct="1"/>
            <a:r>
              <a:rPr lang="en-US" dirty="0"/>
              <a:t>Country-code: .us, .</a:t>
            </a:r>
            <a:r>
              <a:rPr lang="en-US" dirty="0" err="1"/>
              <a:t>il</a:t>
            </a:r>
            <a:r>
              <a:rPr lang="en-US" dirty="0"/>
              <a:t>,.</a:t>
            </a:r>
            <a:r>
              <a:rPr lang="en-US" dirty="0" err="1"/>
              <a:t>sa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850051"/>
      </p:ext>
    </p:extLst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557337"/>
            <a:ext cx="6419850" cy="29908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049221"/>
      </p:ext>
    </p:extLst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Inline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define an inline CSS style, we simply add the </a:t>
            </a:r>
            <a:r>
              <a:rPr lang="en-US" b="1" dirty="0">
                <a:solidFill>
                  <a:srgbClr val="C00000"/>
                </a:solidFill>
              </a:rPr>
              <a:t>style attribute </a:t>
            </a:r>
            <a:r>
              <a:rPr lang="en-US" b="1" dirty="0"/>
              <a:t>to an HTML element with the CSS declaration as the attribute value: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81</a:t>
            </a:fld>
            <a:endParaRPr lang="en-IN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2722" y="1777380"/>
            <a:ext cx="8077200" cy="6286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&lt;h2 </a:t>
            </a: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style="</a:t>
            </a:r>
            <a:r>
              <a:rPr lang="en-US" sz="1400" b="1" dirty="0" err="1">
                <a:solidFill>
                  <a:srgbClr val="FF0066"/>
                </a:solidFill>
                <a:latin typeface="Courier New" pitchFamily="49" charset="0"/>
              </a:rPr>
              <a:t>color:red</a:t>
            </a: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;"</a:t>
            </a:r>
            <a:r>
              <a:rPr lang="en-US" sz="1400" b="1" dirty="0">
                <a:latin typeface="Courier New" pitchFamily="49" charset="0"/>
              </a:rPr>
              <a:t>&gt;CAUTION: Icy Road Conditions&lt;/h2&gt;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&lt;h2&gt;Please Slow Down!&lt;/h2&gt;</a:t>
            </a:r>
          </a:p>
        </p:txBody>
      </p:sp>
      <p:pic>
        <p:nvPicPr>
          <p:cNvPr id="8" name="Picture 13" descr="CS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3" y="2641476"/>
            <a:ext cx="3021165" cy="178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946848" y="2641476"/>
            <a:ext cx="3657600" cy="17653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An inline style declaration is highly specific and formats just </a:t>
            </a:r>
            <a:r>
              <a:rPr lang="en-US" dirty="0">
                <a:solidFill>
                  <a:srgbClr val="C00000"/>
                </a:solidFill>
              </a:rPr>
              <a:t>one element on the page</a:t>
            </a:r>
            <a:r>
              <a:rPr lang="en-US" dirty="0"/>
              <a:t>.  No other elements, including other &lt;h2&gt; elements on the page, will be affected by this CSS style.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33400" y="4483323"/>
            <a:ext cx="8077200" cy="606425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Since inline styles have limited scope and do not separate content from presentation, their use is generally discouraged.  We won't be using inline styles much in this class.</a:t>
            </a:r>
          </a:p>
        </p:txBody>
      </p:sp>
    </p:spTree>
    <p:extLst>
      <p:ext uri="{BB962C8B-B14F-4D97-AF65-F5344CB8AC3E}">
        <p14:creationId xmlns:p14="http://schemas.microsoft.com/office/powerpoint/2010/main" val="2875323786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Style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Selector string</a:t>
            </a:r>
          </a:p>
          <a:p>
            <a:pPr lvl="1"/>
            <a:r>
              <a:rPr lang="en-US" b="1" dirty="0"/>
              <a:t>HTML element tags </a:t>
            </a:r>
            <a:br>
              <a:rPr lang="en-US" b="1" dirty="0"/>
            </a:br>
            <a:r>
              <a:rPr lang="en-US" b="1" dirty="0"/>
              <a:t>(examples: p, h2, body, </a:t>
            </a:r>
            <a:r>
              <a:rPr lang="en-US" b="1" dirty="0" err="1"/>
              <a:t>img</a:t>
            </a:r>
            <a:r>
              <a:rPr lang="en-US" b="1" dirty="0"/>
              <a:t>, table)</a:t>
            </a:r>
          </a:p>
          <a:p>
            <a:pPr lvl="1"/>
            <a:r>
              <a:rPr lang="en-US" b="1" dirty="0"/>
              <a:t>class and ID names</a:t>
            </a:r>
          </a:p>
          <a:p>
            <a:r>
              <a:rPr lang="en-US" b="1" dirty="0">
                <a:solidFill>
                  <a:srgbClr val="C00000"/>
                </a:solidFill>
              </a:rPr>
              <a:t>Property names</a:t>
            </a:r>
            <a:r>
              <a:rPr lang="en-US" b="1" dirty="0"/>
              <a:t> (examples: color, font-size)</a:t>
            </a:r>
          </a:p>
          <a:p>
            <a:r>
              <a:rPr lang="en-US" b="1" dirty="0">
                <a:solidFill>
                  <a:srgbClr val="C00000"/>
                </a:solidFill>
              </a:rPr>
              <a:t>Value</a:t>
            </a:r>
            <a:r>
              <a:rPr lang="en-US" b="1" dirty="0"/>
              <a:t> (examples: red, 14pt)</a:t>
            </a:r>
          </a:p>
          <a:p>
            <a:r>
              <a:rPr lang="en-US" b="1" dirty="0"/>
              <a:t>Notice the </a:t>
            </a:r>
            <a:r>
              <a:rPr lang="en-US" b="1" dirty="0">
                <a:solidFill>
                  <a:srgbClr val="C00000"/>
                </a:solidFill>
              </a:rPr>
              <a:t>{ } </a:t>
            </a:r>
            <a:r>
              <a:rPr lang="en-US" b="1" dirty="0"/>
              <a:t>around the rule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      : </a:t>
            </a:r>
            <a:r>
              <a:rPr lang="en-US" b="1" dirty="0"/>
              <a:t>before each value and </a:t>
            </a:r>
          </a:p>
          <a:p>
            <a:pPr marL="0" indent="0">
              <a:buNone/>
            </a:pPr>
            <a:r>
              <a:rPr lang="en-US" b="1" dirty="0"/>
              <a:t>      </a:t>
            </a:r>
            <a:r>
              <a:rPr lang="en-US" b="1" dirty="0">
                <a:solidFill>
                  <a:srgbClr val="C00000"/>
                </a:solidFill>
              </a:rPr>
              <a:t>;</a:t>
            </a:r>
            <a:r>
              <a:rPr lang="en-US" b="1" dirty="0"/>
              <a:t> between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82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579694"/>
            <a:ext cx="4896544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9221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870"/>
            <a:ext cx="8229600" cy="4105275"/>
          </a:xfrm>
        </p:spPr>
        <p:txBody>
          <a:bodyPr/>
          <a:lstStyle/>
          <a:p>
            <a:r>
              <a:rPr lang="en-US" b="1" dirty="0"/>
              <a:t>To use an internal CSS style sheet, we add a </a:t>
            </a:r>
            <a:r>
              <a:rPr lang="en-US" b="1" dirty="0">
                <a:solidFill>
                  <a:srgbClr val="C00000"/>
                </a:solidFill>
              </a:rPr>
              <a:t>&lt;style&gt; section within the &lt;head&gt; of the page</a:t>
            </a:r>
            <a:r>
              <a:rPr lang="en-US" b="1" dirty="0"/>
              <a:t>.  All our CSS declarations go within this section:</a:t>
            </a:r>
          </a:p>
          <a:p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83</a:t>
            </a:fld>
            <a:endParaRPr lang="en-IN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28653" y="1596008"/>
            <a:ext cx="4343400" cy="2667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&lt;head&gt;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...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&lt;style type="text/</a:t>
            </a:r>
            <a:r>
              <a:rPr lang="en-US" sz="1400" b="1" dirty="0" err="1">
                <a:solidFill>
                  <a:srgbClr val="FF0066"/>
                </a:solidFill>
                <a:latin typeface="Courier New" pitchFamily="49" charset="0"/>
              </a:rPr>
              <a:t>css</a:t>
            </a: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"&gt;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  h2 {</a:t>
            </a:r>
            <a:r>
              <a:rPr lang="en-US" sz="1400" b="1" dirty="0" err="1">
                <a:latin typeface="Courier New" pitchFamily="49" charset="0"/>
              </a:rPr>
              <a:t>color:red</a:t>
            </a:r>
            <a:r>
              <a:rPr lang="en-US" sz="1400" b="1" dirty="0">
                <a:latin typeface="Courier New" pitchFamily="49" charset="0"/>
              </a:rPr>
              <a:t>;}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&lt;/style&gt;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&lt;/head&gt;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&lt;body&gt;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&lt;h2&gt;CAUTION: Icy Road Conditions&lt;/h2&gt;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&lt;h2&gt;Please Slow Down!&lt;/h2&gt;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&lt;/body&gt;</a:t>
            </a:r>
          </a:p>
        </p:txBody>
      </p:sp>
      <p:pic>
        <p:nvPicPr>
          <p:cNvPr id="8" name="Picture 10" descr="CSS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61356"/>
            <a:ext cx="3657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042311" y="2785492"/>
            <a:ext cx="3822576" cy="1477328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Styles declared in the internal style sheet affect all matching elements on the page.  In this example, all &lt;h2&gt; page elements are displayed in the color red.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27777" y="4310856"/>
            <a:ext cx="8237109" cy="850900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Since formatting declarations are entirely in the </a:t>
            </a:r>
            <a:r>
              <a:rPr lang="en-US" sz="1600" dirty="0">
                <a:solidFill>
                  <a:srgbClr val="C00000"/>
                </a:solidFill>
              </a:rPr>
              <a:t>&lt;head&gt; section</a:t>
            </a:r>
            <a:r>
              <a:rPr lang="en-US" sz="1600" dirty="0"/>
              <a:t>, away from the actual page content, internal CSS style sheets do a much better job than inline styles at separating content from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5214250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91" y="769268"/>
            <a:ext cx="8229600" cy="4105275"/>
          </a:xfrm>
        </p:spPr>
        <p:txBody>
          <a:bodyPr/>
          <a:lstStyle/>
          <a:p>
            <a:r>
              <a:rPr lang="en-US" b="1" dirty="0"/>
              <a:t>To use an external CSS style sheet, we create </a:t>
            </a:r>
            <a:r>
              <a:rPr lang="en-US" b="1" dirty="0">
                <a:solidFill>
                  <a:srgbClr val="C00000"/>
                </a:solidFill>
              </a:rPr>
              <a:t>a new file </a:t>
            </a:r>
            <a:r>
              <a:rPr lang="en-US" b="1" dirty="0"/>
              <a:t>(with a .</a:t>
            </a:r>
            <a:r>
              <a:rPr lang="en-US" b="1" dirty="0" err="1"/>
              <a:t>css</a:t>
            </a:r>
            <a:r>
              <a:rPr lang="en-US" b="1" dirty="0"/>
              <a:t> extension) and write our style declarations into this file. We then add a </a:t>
            </a:r>
            <a:r>
              <a:rPr lang="en-US" b="1" dirty="0">
                <a:solidFill>
                  <a:srgbClr val="C00000"/>
                </a:solidFill>
              </a:rPr>
              <a:t>&lt;link&gt; element </a:t>
            </a:r>
            <a:r>
              <a:rPr lang="en-US" b="1" dirty="0"/>
              <a:t>into our HTML file, right </a:t>
            </a:r>
            <a:r>
              <a:rPr lang="en-US" b="1" dirty="0">
                <a:solidFill>
                  <a:srgbClr val="C00000"/>
                </a:solidFill>
              </a:rPr>
              <a:t>after the opening &lt;head&gt; tag</a:t>
            </a:r>
            <a:r>
              <a:rPr lang="en-US" b="1" dirty="0"/>
              <a:t>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84</a:t>
            </a:fld>
            <a:endParaRPr lang="en-IN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220072" y="2065412"/>
            <a:ext cx="324036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h2 {</a:t>
            </a:r>
            <a:r>
              <a:rPr lang="en-US" sz="1400" b="1" dirty="0" err="1">
                <a:latin typeface="Courier New" pitchFamily="49" charset="0"/>
              </a:rPr>
              <a:t>color:red</a:t>
            </a:r>
            <a:r>
              <a:rPr lang="en-US" sz="1400" b="1" dirty="0">
                <a:latin typeface="Courier New" pitchFamily="49" charset="0"/>
              </a:rPr>
              <a:t>;}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5145963" y="1777380"/>
            <a:ext cx="319403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style.css (separate file):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07368" y="2065412"/>
            <a:ext cx="4495800" cy="2362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&lt;head&gt;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  &lt;link </a:t>
            </a:r>
            <a:r>
              <a:rPr lang="en-US" sz="1400" b="1" dirty="0" err="1">
                <a:solidFill>
                  <a:srgbClr val="FF0066"/>
                </a:solidFill>
                <a:latin typeface="Courier New" pitchFamily="49" charset="0"/>
              </a:rPr>
              <a:t>rel</a:t>
            </a: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="</a:t>
            </a:r>
            <a:r>
              <a:rPr lang="en-US" sz="1400" b="1" dirty="0" err="1">
                <a:solidFill>
                  <a:srgbClr val="FF0066"/>
                </a:solidFill>
                <a:latin typeface="Courier New" pitchFamily="49" charset="0"/>
              </a:rPr>
              <a:t>stylesheet</a:t>
            </a: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" type="text/</a:t>
            </a:r>
            <a:r>
              <a:rPr lang="en-US" sz="1400" b="1" dirty="0" err="1">
                <a:solidFill>
                  <a:srgbClr val="FF0066"/>
                </a:solidFill>
                <a:latin typeface="Courier New" pitchFamily="49" charset="0"/>
              </a:rPr>
              <a:t>css</a:t>
            </a: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" </a:t>
            </a:r>
            <a:r>
              <a:rPr lang="en-US" sz="1400" b="1" dirty="0" err="1">
                <a:solidFill>
                  <a:srgbClr val="FF0066"/>
                </a:solidFill>
                <a:latin typeface="Courier New" pitchFamily="49" charset="0"/>
              </a:rPr>
              <a:t>href</a:t>
            </a:r>
            <a:r>
              <a:rPr lang="en-US" sz="1400" b="1" dirty="0">
                <a:solidFill>
                  <a:srgbClr val="FF0066"/>
                </a:solidFill>
                <a:latin typeface="Courier New" pitchFamily="49" charset="0"/>
              </a:rPr>
              <a:t>="style.css" /&gt;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...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&lt;/head&gt;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&lt;body&gt;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&lt;h2&gt;CAUTION: Icy Road Conditions&lt;/h2&gt;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  &lt;h2&gt;Please Slow Down!&lt;/h2&gt;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400" b="1" dirty="0">
                <a:latin typeface="Courier New" pitchFamily="49" charset="0"/>
              </a:rPr>
              <a:t>&lt;/body&gt;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683568" y="1777380"/>
            <a:ext cx="3657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example.html file:</a:t>
            </a:r>
          </a:p>
        </p:txBody>
      </p:sp>
      <p:pic>
        <p:nvPicPr>
          <p:cNvPr id="11" name="Picture 15" descr="CS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307" y="2425452"/>
            <a:ext cx="3228125" cy="195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621935" y="4513684"/>
            <a:ext cx="7982513" cy="66675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&lt;link&gt; element instructs the browser to load the external file specified by the </a:t>
            </a:r>
            <a:r>
              <a:rPr lang="en-US" dirty="0" err="1">
                <a:solidFill>
                  <a:srgbClr val="C00000"/>
                </a:solidFill>
              </a:rPr>
              <a:t>href</a:t>
            </a:r>
            <a:r>
              <a:rPr lang="en-US" dirty="0">
                <a:solidFill>
                  <a:srgbClr val="C00000"/>
                </a:solidFill>
              </a:rPr>
              <a:t> attribute </a:t>
            </a:r>
            <a:r>
              <a:rPr lang="en-US" dirty="0"/>
              <a:t>and to apply the CSS style declarations contained there.</a:t>
            </a:r>
          </a:p>
        </p:txBody>
      </p:sp>
    </p:spTree>
    <p:extLst>
      <p:ext uri="{BB962C8B-B14F-4D97-AF65-F5344CB8AC3E}">
        <p14:creationId xmlns:p14="http://schemas.microsoft.com/office/powerpoint/2010/main" val="3508810854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External Style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real power of using an external style sheet is that multiple web pages on our site can link to the same style sheet: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85</a:t>
            </a:fld>
            <a:endParaRPr lang="en-IN"/>
          </a:p>
        </p:txBody>
      </p:sp>
      <p:grpSp>
        <p:nvGrpSpPr>
          <p:cNvPr id="21" name="Group 20"/>
          <p:cNvGrpSpPr/>
          <p:nvPr/>
        </p:nvGrpSpPr>
        <p:grpSpPr>
          <a:xfrm>
            <a:off x="944835" y="1732779"/>
            <a:ext cx="6867525" cy="2514600"/>
            <a:chOff x="523875" y="2114550"/>
            <a:chExt cx="8162925" cy="3295650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667000" y="2114550"/>
              <a:ext cx="3657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/>
                <a:t>style.css :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23875" y="2133600"/>
              <a:ext cx="8162925" cy="3276600"/>
              <a:chOff x="523875" y="2133600"/>
              <a:chExt cx="8162925" cy="3276600"/>
            </a:xfrm>
          </p:grpSpPr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2667000" y="3171825"/>
                <a:ext cx="1447800" cy="44371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/>
                  <a:t>page1.html</a:t>
                </a:r>
              </a:p>
            </p:txBody>
          </p:sp>
          <p:sp>
            <p:nvSpPr>
              <p:cNvPr id="25" name="Rectangle 3"/>
              <p:cNvSpPr>
                <a:spLocks noChangeArrowheads="1"/>
              </p:cNvSpPr>
              <p:nvPr/>
            </p:nvSpPr>
            <p:spPr bwMode="auto">
              <a:xfrm>
                <a:off x="2743200" y="2451100"/>
                <a:ext cx="4191000" cy="3048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eaLnBrk="1" hangingPunct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itchFamily="2" charset="2"/>
                  <a:buNone/>
                </a:pPr>
                <a:r>
                  <a:rPr lang="en-US" sz="1400" b="1">
                    <a:latin typeface="Courier New" pitchFamily="49" charset="0"/>
                  </a:rPr>
                  <a:t>h2 {color:red;}</a:t>
                </a:r>
              </a:p>
            </p:txBody>
          </p:sp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4114800" y="3171825"/>
                <a:ext cx="1447800" cy="44371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/>
                  <a:t>page2.html</a:t>
                </a:r>
              </a:p>
            </p:txBody>
          </p:sp>
          <p:sp>
            <p:nvSpPr>
              <p:cNvPr id="27" name="Rectangle 14"/>
              <p:cNvSpPr>
                <a:spLocks noChangeArrowheads="1"/>
              </p:cNvSpPr>
              <p:nvPr/>
            </p:nvSpPr>
            <p:spPr bwMode="auto">
              <a:xfrm>
                <a:off x="2514600" y="2133600"/>
                <a:ext cx="4572000" cy="762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5"/>
              <p:cNvSpPr>
                <a:spLocks noChangeShapeType="1"/>
              </p:cNvSpPr>
              <p:nvPr/>
            </p:nvSpPr>
            <p:spPr bwMode="auto">
              <a:xfrm flipV="1">
                <a:off x="4724400" y="2895600"/>
                <a:ext cx="0" cy="2762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 Box 13"/>
              <p:cNvSpPr txBox="1">
                <a:spLocks noChangeArrowheads="1"/>
              </p:cNvSpPr>
              <p:nvPr/>
            </p:nvSpPr>
            <p:spPr bwMode="auto">
              <a:xfrm>
                <a:off x="5562600" y="3171825"/>
                <a:ext cx="1524000" cy="44371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/>
                  <a:t>page3.html</a:t>
                </a:r>
              </a:p>
            </p:txBody>
          </p:sp>
          <p:pic>
            <p:nvPicPr>
              <p:cNvPr id="30" name="Picture 17" descr="CSS4a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875" y="3892550"/>
                <a:ext cx="2600325" cy="1517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8" descr="CSS4b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3886200"/>
                <a:ext cx="2514600" cy="1427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9" descr="CSS4c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3886200"/>
                <a:ext cx="2590800" cy="1511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Line 20"/>
              <p:cNvSpPr>
                <a:spLocks noChangeShapeType="1"/>
              </p:cNvSpPr>
              <p:nvPr/>
            </p:nvSpPr>
            <p:spPr bwMode="auto">
              <a:xfrm flipH="1">
                <a:off x="2133600" y="3505200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>
                <a:off x="6781800" y="3505200"/>
                <a:ext cx="4572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2"/>
              <p:cNvSpPr>
                <a:spLocks noChangeShapeType="1"/>
              </p:cNvSpPr>
              <p:nvPr/>
            </p:nvSpPr>
            <p:spPr bwMode="auto">
              <a:xfrm>
                <a:off x="4724400" y="3514725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4"/>
              <p:cNvSpPr>
                <a:spLocks noChangeShapeType="1"/>
              </p:cNvSpPr>
              <p:nvPr/>
            </p:nvSpPr>
            <p:spPr bwMode="auto">
              <a:xfrm flipV="1">
                <a:off x="3276600" y="2895600"/>
                <a:ext cx="0" cy="2762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" name="Line 15"/>
          <p:cNvSpPr>
            <a:spLocks noChangeShapeType="1"/>
          </p:cNvSpPr>
          <p:nvPr/>
        </p:nvSpPr>
        <p:spPr bwMode="auto">
          <a:xfrm flipV="1">
            <a:off x="5724128" y="2338283"/>
            <a:ext cx="0" cy="2107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611560" y="4228020"/>
            <a:ext cx="8077200" cy="941387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Styles declared in an external style sheet will affect all matching elements on </a:t>
            </a:r>
            <a:r>
              <a:rPr lang="en-US" dirty="0">
                <a:solidFill>
                  <a:srgbClr val="C00000"/>
                </a:solidFill>
              </a:rPr>
              <a:t>all web pages that link to the style sheet</a:t>
            </a:r>
            <a:r>
              <a:rPr lang="en-US" dirty="0"/>
              <a:t>.  By editing the external style sheet, we can make site-wide changes (even to hundreds of pages) instantly.</a:t>
            </a:r>
          </a:p>
        </p:txBody>
      </p:sp>
    </p:spTree>
    <p:extLst>
      <p:ext uri="{BB962C8B-B14F-4D97-AF65-F5344CB8AC3E}">
        <p14:creationId xmlns:p14="http://schemas.microsoft.com/office/powerpoint/2010/main" val="245348078"/>
      </p:ext>
    </p:extLst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Text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The following properties can be specified for </a:t>
            </a:r>
            <a:r>
              <a:rPr lang="en-US" b="1" dirty="0">
                <a:solidFill>
                  <a:srgbClr val="C00000"/>
                </a:solidFill>
              </a:rPr>
              <a:t>any element that contains text</a:t>
            </a:r>
            <a:r>
              <a:rPr lang="en-US" b="1" dirty="0"/>
              <a:t>, such as &lt;h1&gt; through &lt;h6&gt;, &lt;p&gt;, &lt;</a:t>
            </a:r>
            <a:r>
              <a:rPr lang="en-US" b="1" dirty="0" err="1"/>
              <a:t>ol</a:t>
            </a:r>
            <a:r>
              <a:rPr lang="en-US" b="1" dirty="0"/>
              <a:t>&gt;, &lt;</a:t>
            </a:r>
            <a:r>
              <a:rPr lang="en-US" b="1" dirty="0" err="1"/>
              <a:t>ul</a:t>
            </a:r>
            <a:r>
              <a:rPr lang="en-US" b="1" dirty="0"/>
              <a:t>&gt;, and &lt;a&gt;:</a:t>
            </a:r>
          </a:p>
          <a:p>
            <a:pPr marL="400050" lvl="1" indent="0" eaLnBrk="1" hangingPunct="1">
              <a:buNone/>
            </a:pPr>
            <a:endParaRPr lang="en-US" b="1" u="sng" dirty="0">
              <a:solidFill>
                <a:srgbClr val="0070C0"/>
              </a:solidFill>
              <a:cs typeface="Arial" charset="0"/>
            </a:endParaRPr>
          </a:p>
          <a:p>
            <a:pPr marL="400050" lvl="1" indent="0" eaLnBrk="1" hangingPunct="1">
              <a:buNone/>
            </a:pPr>
            <a:r>
              <a:rPr lang="en-US" b="1" u="sng" dirty="0">
                <a:solidFill>
                  <a:srgbClr val="0070C0"/>
                </a:solidFill>
                <a:cs typeface="Arial" charset="0"/>
              </a:rPr>
              <a:t>Property</a:t>
            </a:r>
            <a:r>
              <a:rPr lang="en-US" b="1" dirty="0">
                <a:solidFill>
                  <a:srgbClr val="0070C0"/>
                </a:solidFill>
                <a:cs typeface="Arial" charset="0"/>
              </a:rPr>
              <a:t>		</a:t>
            </a:r>
            <a:r>
              <a:rPr lang="en-US" b="1" u="sng" dirty="0">
                <a:solidFill>
                  <a:srgbClr val="0070C0"/>
                </a:solidFill>
                <a:cs typeface="Arial" charset="0"/>
              </a:rPr>
              <a:t>Some Possible Values</a:t>
            </a:r>
          </a:p>
          <a:p>
            <a:pPr eaLnBrk="1" hangingPunct="1"/>
            <a:endParaRPr lang="en-US" sz="800" b="1" dirty="0">
              <a:cs typeface="Arial" charset="0"/>
            </a:endParaRPr>
          </a:p>
          <a:p>
            <a:pPr marL="400050" lvl="1" indent="0" eaLnBrk="1" hangingPunct="1">
              <a:buNone/>
            </a:pPr>
            <a:r>
              <a:rPr lang="en-US" b="1" dirty="0">
                <a:cs typeface="Arial" charset="0"/>
              </a:rPr>
              <a:t>text-align:      	center, left, right, justify</a:t>
            </a:r>
          </a:p>
          <a:p>
            <a:pPr marL="400050" lvl="1" indent="0" eaLnBrk="1" hangingPunct="1">
              <a:buNone/>
            </a:pPr>
            <a:r>
              <a:rPr lang="en-US" b="1" dirty="0">
                <a:cs typeface="Arial" charset="0"/>
              </a:rPr>
              <a:t>text-decoration:	underline, line-through, blink</a:t>
            </a:r>
          </a:p>
          <a:p>
            <a:pPr marL="400050" lvl="1" indent="0" eaLnBrk="1" hangingPunct="1">
              <a:buNone/>
            </a:pPr>
            <a:r>
              <a:rPr lang="en-US" b="1" dirty="0">
                <a:cs typeface="Arial" charset="0"/>
              </a:rPr>
              <a:t>color:		blue, green, yellow, red, white, etc.</a:t>
            </a:r>
          </a:p>
          <a:p>
            <a:pPr marL="400050" lvl="1" indent="0" eaLnBrk="1" hangingPunct="1">
              <a:buNone/>
            </a:pPr>
            <a:r>
              <a:rPr lang="en-US" b="1" dirty="0">
                <a:cs typeface="Arial" charset="0"/>
              </a:rPr>
              <a:t>font-family:		Arial, Verdana, "Times New Roman"</a:t>
            </a:r>
          </a:p>
          <a:p>
            <a:pPr marL="400050" lvl="1" indent="0" eaLnBrk="1" hangingPunct="1">
              <a:buNone/>
            </a:pPr>
            <a:r>
              <a:rPr lang="en-US" b="1" dirty="0">
                <a:cs typeface="Arial" charset="0"/>
              </a:rPr>
              <a:t>font-size:		large, 120%, 20px (pixels) 	         </a:t>
            </a:r>
          </a:p>
          <a:p>
            <a:pPr marL="400050" lvl="1" indent="0" eaLnBrk="1" hangingPunct="1">
              <a:buNone/>
            </a:pPr>
            <a:r>
              <a:rPr lang="en-US" b="1" dirty="0">
                <a:cs typeface="Arial" charset="0"/>
              </a:rPr>
              <a:t>font-weight:		bold, normal</a:t>
            </a:r>
          </a:p>
          <a:p>
            <a:pPr marL="400050" lvl="1" indent="0" eaLnBrk="1" hangingPunct="1">
              <a:buNone/>
            </a:pPr>
            <a:r>
              <a:rPr lang="en-US" b="1" dirty="0">
                <a:cs typeface="Arial" charset="0"/>
              </a:rPr>
              <a:t>font-style:		italic, normal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385665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 Selector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With a class selector you can </a:t>
            </a:r>
            <a:r>
              <a:rPr lang="en-US" b="1" dirty="0">
                <a:solidFill>
                  <a:srgbClr val="C00000"/>
                </a:solidFill>
              </a:rPr>
              <a:t>define different styles for the same type of HTML element </a:t>
            </a:r>
          </a:p>
          <a:p>
            <a:r>
              <a:rPr lang="en-US" b="1" dirty="0">
                <a:solidFill>
                  <a:srgbClr val="C00000"/>
                </a:solidFill>
              </a:rPr>
              <a:t>Examples: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006600"/>
                </a:solidFill>
              </a:rPr>
              <a:t>	</a:t>
            </a:r>
            <a:r>
              <a:rPr lang="en-US" b="1" dirty="0">
                <a:solidFill>
                  <a:srgbClr val="0070C0"/>
                </a:solidFill>
              </a:rPr>
              <a:t>First define the class:</a:t>
            </a:r>
          </a:p>
          <a:p>
            <a:pPr lvl="1">
              <a:buFontTx/>
              <a:buNone/>
            </a:pPr>
            <a:r>
              <a:rPr lang="en-US" b="1" dirty="0"/>
              <a:t>	</a:t>
            </a:r>
            <a:r>
              <a:rPr lang="en-US" b="1" dirty="0" err="1"/>
              <a:t>p</a:t>
            </a:r>
            <a:r>
              <a:rPr lang="en-US" b="1" dirty="0" err="1">
                <a:solidFill>
                  <a:srgbClr val="CC0000"/>
                </a:solidFill>
              </a:rPr>
              <a:t>.right</a:t>
            </a:r>
            <a:r>
              <a:rPr lang="en-US" b="1" dirty="0"/>
              <a:t> {text-align: right; color: red; font-style: italic}</a:t>
            </a:r>
          </a:p>
          <a:p>
            <a:pPr lvl="1">
              <a:buFontTx/>
              <a:buNone/>
            </a:pPr>
            <a:r>
              <a:rPr lang="en-US" b="1" dirty="0"/>
              <a:t>	</a:t>
            </a:r>
            <a:r>
              <a:rPr lang="en-US" b="1" dirty="0" err="1"/>
              <a:t>p</a:t>
            </a:r>
            <a:r>
              <a:rPr lang="en-US" b="1" dirty="0" err="1">
                <a:solidFill>
                  <a:srgbClr val="CC0000"/>
                </a:solidFill>
              </a:rPr>
              <a:t>.blue</a:t>
            </a:r>
            <a:r>
              <a:rPr lang="en-US" b="1" dirty="0"/>
              <a:t> {text-align: center; </a:t>
            </a:r>
            <a:r>
              <a:rPr lang="en-US" b="1" dirty="0" err="1"/>
              <a:t>color:blue</a:t>
            </a:r>
            <a:r>
              <a:rPr lang="en-US" b="1" dirty="0"/>
              <a:t>}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006600"/>
                </a:solidFill>
              </a:rPr>
              <a:t>	</a:t>
            </a:r>
            <a:r>
              <a:rPr lang="en-US" b="1" dirty="0">
                <a:solidFill>
                  <a:srgbClr val="0070C0"/>
                </a:solidFill>
              </a:rPr>
              <a:t>Then use the class in your HTML  code :</a:t>
            </a:r>
          </a:p>
          <a:p>
            <a:pPr lvl="1">
              <a:buFontTx/>
              <a:buNone/>
            </a:pPr>
            <a:r>
              <a:rPr lang="en-US" b="1" dirty="0"/>
              <a:t>	&lt;p class="</a:t>
            </a:r>
            <a:r>
              <a:rPr lang="en-US" b="1" dirty="0">
                <a:solidFill>
                  <a:srgbClr val="CC0000"/>
                </a:solidFill>
              </a:rPr>
              <a:t>right</a:t>
            </a:r>
            <a:r>
              <a:rPr lang="en-US" b="1" dirty="0"/>
              <a:t>"&gt; This paragraph will be right-aligned, italic, and red. &lt;/p&gt;</a:t>
            </a:r>
          </a:p>
          <a:p>
            <a:pPr lvl="1">
              <a:buFontTx/>
              <a:buNone/>
            </a:pPr>
            <a:r>
              <a:rPr lang="en-US" b="1" dirty="0"/>
              <a:t>	&lt;p class=“</a:t>
            </a:r>
            <a:r>
              <a:rPr lang="en-US" b="1" dirty="0">
                <a:solidFill>
                  <a:srgbClr val="CC0000"/>
                </a:solidFill>
              </a:rPr>
              <a:t>blue</a:t>
            </a:r>
            <a:r>
              <a:rPr lang="en-US" b="1" dirty="0"/>
              <a:t>"&gt; This paragraph will be center-aligned and blue. &lt;/p&gt;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187589"/>
      </p:ext>
    </p:extLst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 selector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5"/>
            <a:ext cx="8363272" cy="4105275"/>
          </a:xfrm>
        </p:spPr>
        <p:txBody>
          <a:bodyPr/>
          <a:lstStyle/>
          <a:p>
            <a:r>
              <a:rPr lang="en-US" b="1" dirty="0"/>
              <a:t>You can also omit the tag name in the selector to define a style that will be </a:t>
            </a:r>
            <a:r>
              <a:rPr lang="en-US" b="1" dirty="0">
                <a:solidFill>
                  <a:srgbClr val="C00000"/>
                </a:solidFill>
              </a:rPr>
              <a:t>used by all HTML elements </a:t>
            </a:r>
            <a:r>
              <a:rPr lang="en-US" b="1" dirty="0"/>
              <a:t>that have this class.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Example:</a:t>
            </a:r>
          </a:p>
          <a:p>
            <a:pPr>
              <a:buFontTx/>
              <a:buNone/>
            </a:pPr>
            <a:r>
              <a:rPr lang="en-US" b="1" dirty="0"/>
              <a:t>	 </a:t>
            </a:r>
            <a:r>
              <a:rPr lang="en-US" b="1" dirty="0">
                <a:solidFill>
                  <a:srgbClr val="CC0000"/>
                </a:solidFill>
              </a:rPr>
              <a:t>.poem</a:t>
            </a:r>
            <a:r>
              <a:rPr lang="en-US" b="1" dirty="0"/>
              <a:t> {text-align: center; </a:t>
            </a:r>
            <a:r>
              <a:rPr lang="en-US" b="1" dirty="0" err="1"/>
              <a:t>font-style:italic</a:t>
            </a:r>
            <a:r>
              <a:rPr lang="en-US" b="1" dirty="0"/>
              <a:t>} </a:t>
            </a:r>
          </a:p>
          <a:p>
            <a:pPr>
              <a:buFontTx/>
              <a:buNone/>
            </a:pPr>
            <a:endParaRPr lang="en-US" b="1" dirty="0"/>
          </a:p>
          <a:p>
            <a:pPr>
              <a:buFontTx/>
              <a:buNone/>
            </a:pPr>
            <a:r>
              <a:rPr lang="en-US" b="1" dirty="0"/>
              <a:t>	Any HTML element with class=“</a:t>
            </a:r>
            <a:r>
              <a:rPr lang="en-US" b="1" dirty="0">
                <a:solidFill>
                  <a:srgbClr val="CC0000"/>
                </a:solidFill>
              </a:rPr>
              <a:t>poem</a:t>
            </a:r>
            <a:r>
              <a:rPr lang="en-US" b="1" dirty="0"/>
              <a:t>" will be center-aligned and italic.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b="1" dirty="0"/>
              <a:t>Both elements below will follow the rules in the "</a:t>
            </a:r>
            <a:r>
              <a:rPr lang="en-US" b="1" dirty="0">
                <a:solidFill>
                  <a:srgbClr val="CC0000"/>
                </a:solidFill>
              </a:rPr>
              <a:t>.poem</a:t>
            </a:r>
            <a:r>
              <a:rPr lang="en-US" b="1" dirty="0"/>
              <a:t>“ class:  </a:t>
            </a:r>
          </a:p>
          <a:p>
            <a:pPr lvl="1">
              <a:buFontTx/>
              <a:buNone/>
            </a:pPr>
            <a:r>
              <a:rPr lang="en-US" b="1" dirty="0"/>
              <a:t>	&lt;h1 class=“</a:t>
            </a:r>
            <a:r>
              <a:rPr lang="en-US" b="1" dirty="0">
                <a:solidFill>
                  <a:srgbClr val="CC0000"/>
                </a:solidFill>
              </a:rPr>
              <a:t>poem</a:t>
            </a:r>
            <a:r>
              <a:rPr lang="en-US" b="1" dirty="0"/>
              <a:t>"&gt; This heading will be center-aligned and italic &lt;/h1&gt;</a:t>
            </a:r>
          </a:p>
          <a:p>
            <a:pPr lvl="1">
              <a:buFontTx/>
              <a:buNone/>
            </a:pPr>
            <a:r>
              <a:rPr lang="en-US" b="1" dirty="0"/>
              <a:t>	&lt;p class=“</a:t>
            </a:r>
            <a:r>
              <a:rPr lang="en-US" b="1" dirty="0">
                <a:solidFill>
                  <a:srgbClr val="CC0000"/>
                </a:solidFill>
              </a:rPr>
              <a:t>poem</a:t>
            </a:r>
            <a:r>
              <a:rPr lang="en-US" b="1" dirty="0"/>
              <a:t>"&gt; This paragraph will also be center-aligned and italic. &lt;/p&gt;</a:t>
            </a:r>
          </a:p>
          <a:p>
            <a:pPr>
              <a:buFontTx/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014680"/>
      </p:ext>
    </p:extLst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styles to portion of the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&lt;div&gt;</a:t>
            </a:r>
          </a:p>
          <a:p>
            <a:pPr lvl="1"/>
            <a:r>
              <a:rPr lang="en-US" b="1" dirty="0"/>
              <a:t>A division tag: to </a:t>
            </a:r>
            <a:r>
              <a:rPr lang="en-US" b="1" dirty="0">
                <a:solidFill>
                  <a:srgbClr val="C00000"/>
                </a:solidFill>
              </a:rPr>
              <a:t>“package” a block of document </a:t>
            </a:r>
            <a:r>
              <a:rPr lang="en-US" b="1" dirty="0"/>
              <a:t>into one unit. It defines a block element.</a:t>
            </a:r>
          </a:p>
          <a:p>
            <a:pPr lvl="1"/>
            <a:r>
              <a:rPr lang="en-US" b="1" dirty="0"/>
              <a:t>Causes a line break, like &lt;</a:t>
            </a:r>
            <a:r>
              <a:rPr lang="en-US" b="1" dirty="0" err="1"/>
              <a:t>br</a:t>
            </a:r>
            <a:r>
              <a:rPr lang="en-US" b="1" dirty="0"/>
              <a:t>&gt; and &lt;p&gt;. 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b="1" dirty="0"/>
              <a:t>&lt;div class="foo"&gt; </a:t>
            </a:r>
          </a:p>
          <a:p>
            <a:pPr>
              <a:buFontTx/>
              <a:buNone/>
            </a:pPr>
            <a:r>
              <a:rPr lang="en-US" b="1" dirty="0"/>
              <a:t>	&lt;p&gt;The "foo" style will be applied to this text, and to </a:t>
            </a:r>
          </a:p>
          <a:p>
            <a:pPr>
              <a:buFontTx/>
              <a:buNone/>
            </a:pPr>
            <a:r>
              <a:rPr lang="en-US" b="1" dirty="0"/>
              <a:t>	&lt;a </a:t>
            </a:r>
            <a:r>
              <a:rPr lang="en-US" b="1" dirty="0" err="1"/>
              <a:t>href</a:t>
            </a:r>
            <a:r>
              <a:rPr lang="en-US" b="1" dirty="0"/>
              <a:t>="page.html"&gt;this text&lt;/a&gt; as well. &lt;/p&gt;</a:t>
            </a:r>
            <a:br>
              <a:rPr lang="en-US" b="1" dirty="0"/>
            </a:br>
            <a:r>
              <a:rPr lang="en-US" b="1" dirty="0"/>
              <a:t>&lt;/div&gt; 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69703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WWW is a system of interlinked, hypertext documents that runs over the Internet</a:t>
            </a:r>
          </a:p>
          <a:p>
            <a:r>
              <a:rPr lang="en-US" dirty="0"/>
              <a:t>Two types of software:</a:t>
            </a:r>
          </a:p>
          <a:p>
            <a:pPr lvl="1"/>
            <a:r>
              <a:rPr lang="en-US" dirty="0"/>
              <a:t>Client: a system that wishes to access the information provided by servers must run client software (e.g., web browser)</a:t>
            </a:r>
          </a:p>
          <a:p>
            <a:pPr lvl="1"/>
            <a:r>
              <a:rPr lang="en-US" dirty="0"/>
              <a:t>Server: an internet-connected computer that wishes to provide information to others must run server software</a:t>
            </a:r>
          </a:p>
          <a:p>
            <a:pPr lvl="1"/>
            <a:r>
              <a:rPr lang="en-US" dirty="0"/>
              <a:t>Client and server applications communicate over the Internet by following a protocol built on top of TCP/IP – </a:t>
            </a:r>
            <a:r>
              <a:rPr lang="en-US" dirty="0" err="1"/>
              <a:t>HyperText</a:t>
            </a:r>
            <a:r>
              <a:rPr lang="en-US" dirty="0"/>
              <a:t> Transport Protocol (HTTP)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331114"/>
      </p:ext>
    </p:extLst>
  </p:cSld>
  <p:clrMapOvr>
    <a:masterClrMapping/>
  </p:clrMapOvr>
  <p:transition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styles to portion of the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&lt;span&gt;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</a:rPr>
              <a:t>“Wraps” a portion of text into a unit</a:t>
            </a:r>
            <a:r>
              <a:rPr lang="en-US" b="1" dirty="0"/>
              <a:t>,  but doesn't cause a line break. Allows styles to be applied to an 'elemental' region (such as a portion of a paragraph).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&lt;p&gt;&lt;span class="foo"&gt;This text is rendered as foo-style&lt;/span&gt; 	and this is not.  &lt;/p&gt;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464045"/>
      </p:ext>
    </p:extLst>
  </p:cSld>
  <p:clrMapOvr>
    <a:masterClrMapping/>
  </p:clrMapOvr>
  <p:transition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which style prevails when several are present?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Inline</a:t>
            </a:r>
            <a:r>
              <a:rPr lang="en-US" b="1" dirty="0"/>
              <a:t> (local) overrides </a:t>
            </a:r>
            <a:r>
              <a:rPr lang="en-US" b="1" dirty="0">
                <a:solidFill>
                  <a:srgbClr val="C00000"/>
                </a:solidFill>
              </a:rPr>
              <a:t>internal</a:t>
            </a:r>
            <a:r>
              <a:rPr lang="en-US" b="1" dirty="0"/>
              <a:t> (global)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Internal</a:t>
            </a:r>
            <a:r>
              <a:rPr lang="en-US" b="1" dirty="0"/>
              <a:t> (global) overrides </a:t>
            </a:r>
            <a:r>
              <a:rPr lang="en-US" b="1" dirty="0">
                <a:solidFill>
                  <a:srgbClr val="C00000"/>
                </a:solidFill>
              </a:rPr>
              <a:t>external</a:t>
            </a:r>
            <a:r>
              <a:rPr lang="en-US" b="1" dirty="0"/>
              <a:t> (linked)</a:t>
            </a:r>
          </a:p>
          <a:p>
            <a:endParaRPr lang="en-US" b="1" dirty="0"/>
          </a:p>
          <a:p>
            <a:r>
              <a:rPr lang="en-US" b="1" dirty="0"/>
              <a:t>An </a:t>
            </a:r>
            <a:r>
              <a:rPr lang="en-US" b="1" dirty="0">
                <a:solidFill>
                  <a:srgbClr val="C00000"/>
                </a:solidFill>
              </a:rPr>
              <a:t>inline style</a:t>
            </a:r>
            <a:r>
              <a:rPr lang="en-US" b="1" dirty="0"/>
              <a:t> (inside an HTML element) </a:t>
            </a:r>
            <a:r>
              <a:rPr lang="en-US" b="1" dirty="0">
                <a:solidFill>
                  <a:srgbClr val="C00000"/>
                </a:solidFill>
              </a:rPr>
              <a:t>has the highest priority</a:t>
            </a:r>
            <a:r>
              <a:rPr lang="en-US" b="1" dirty="0"/>
              <a:t>, which means that it will override every style declared inside the &lt;head&gt; tag, in an external style sheet, and in the browser (default value).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299991"/>
      </p:ext>
    </p:extLst>
  </p:cSld>
  <p:clrMapOvr>
    <a:masterClrMapping/>
  </p:clrMapOvr>
  <p:transition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&amp;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00B0F0"/>
                </a:solidFill>
              </a:rPr>
              <a:t>Sample HTML Pages with CSS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67746"/>
      </p:ext>
    </p:extLst>
  </p:cSld>
  <p:clrMapOvr>
    <a:masterClrMapping/>
  </p:clrMapOvr>
  <p:transition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</a:rPr>
              <a:t>background-color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Hex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</a:rPr>
              <a:t>background-image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URL(image.jpg)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</a:rPr>
              <a:t>background-repeat 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No-repeat, repeat-x, repeat-y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</a:rPr>
              <a:t>background-attachment 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Fixed, scroll				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</a:rPr>
              <a:t>background-position 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Top, left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US" b="1" dirty="0"/>
              <a:t>p { background-position: 70px 10px; background-repeat: repeat-y; background-image: </a:t>
            </a:r>
            <a:r>
              <a:rPr lang="en-US" b="1" dirty="0" err="1"/>
              <a:t>url</a:t>
            </a:r>
            <a:r>
              <a:rPr lang="en-US" b="1" dirty="0"/>
              <a:t>(background.gif) }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326486"/>
      </p:ext>
    </p:extLst>
  </p:cSld>
  <p:clrMapOvr>
    <a:masterClrMapping/>
  </p:clrMapOvr>
  <p:transition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94</a:t>
            </a:fld>
            <a:endParaRPr lang="en-IN"/>
          </a:p>
        </p:txBody>
      </p:sp>
      <p:pic>
        <p:nvPicPr>
          <p:cNvPr id="7" name="Picture 3" descr="FIG7-3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" t="20185" r="1028"/>
          <a:stretch/>
        </p:blipFill>
        <p:spPr>
          <a:xfrm>
            <a:off x="1402772" y="1129308"/>
            <a:ext cx="6553604" cy="401032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24437"/>
      </p:ext>
    </p:extLst>
  </p:cSld>
  <p:clrMapOvr>
    <a:masterClrMapping/>
  </p:clrMapOvr>
  <p:transition>
    <p:wipe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C00000"/>
                </a:solidFill>
              </a:rPr>
              <a:t>top - </a:t>
            </a:r>
            <a:r>
              <a:rPr lang="en-US" b="1" dirty="0"/>
              <a:t>&lt;length&gt;, &lt;percentage&gt;, auto 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C00000"/>
                </a:solidFill>
              </a:rPr>
              <a:t>bottom - </a:t>
            </a:r>
            <a:r>
              <a:rPr lang="en-US" b="1" dirty="0"/>
              <a:t>&lt;length&gt;, &lt;percentage&gt;, auto 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C00000"/>
                </a:solidFill>
              </a:rPr>
              <a:t>left - </a:t>
            </a:r>
            <a:r>
              <a:rPr lang="en-US" b="1" dirty="0"/>
              <a:t>&lt;length&gt;, &lt;percentage&gt;, auto 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C00000"/>
                </a:solidFill>
              </a:rPr>
              <a:t>right - </a:t>
            </a:r>
            <a:r>
              <a:rPr lang="en-US" b="1" dirty="0"/>
              <a:t>&lt;length&gt;, &lt;percentage&gt;, auto 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endParaRPr lang="en-US" b="1" dirty="0"/>
          </a:p>
          <a:p>
            <a:r>
              <a:rPr lang="en-US" b="1" dirty="0"/>
              <a:t>Upper left corner corresponds to </a:t>
            </a:r>
            <a:r>
              <a:rPr lang="en-US" b="1" dirty="0">
                <a:solidFill>
                  <a:srgbClr val="C00000"/>
                </a:solidFill>
              </a:rPr>
              <a:t>(0,0)</a:t>
            </a:r>
          </a:p>
          <a:p>
            <a:endParaRPr lang="en-US" b="1" dirty="0"/>
          </a:p>
          <a:p>
            <a:r>
              <a:rPr lang="en-US" b="1" dirty="0"/>
              <a:t>The value of top, bottom, right, left </a:t>
            </a:r>
            <a:br>
              <a:rPr lang="en-US" b="1" dirty="0"/>
            </a:br>
            <a:r>
              <a:rPr lang="en-US" b="1" dirty="0"/>
              <a:t>can be expressed in: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Length</a:t>
            </a:r>
            <a:r>
              <a:rPr lang="en-US" b="1" dirty="0"/>
              <a:t> (measured in </a:t>
            </a:r>
            <a:r>
              <a:rPr lang="en-US" b="1" dirty="0" err="1"/>
              <a:t>px</a:t>
            </a:r>
            <a:r>
              <a:rPr lang="en-US" b="1" dirty="0"/>
              <a:t>, </a:t>
            </a:r>
            <a:r>
              <a:rPr lang="en-US" b="1" dirty="0" err="1"/>
              <a:t>em</a:t>
            </a:r>
            <a:r>
              <a:rPr lang="en-US" b="1" dirty="0"/>
              <a:t>, etc…)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Percentage</a:t>
            </a:r>
            <a:r>
              <a:rPr lang="en-US" b="1" dirty="0"/>
              <a:t> of the parent’s width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709927"/>
      </p:ext>
    </p:extLst>
  </p:cSld>
  <p:clrMapOvr>
    <a:masterClrMapping/>
  </p:clrMapOvr>
  <p:transition>
    <p:wipe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C00000"/>
                </a:solidFill>
              </a:rPr>
              <a:t>Z-index - </a:t>
            </a:r>
            <a:r>
              <a:rPr lang="en-US" b="1" dirty="0"/>
              <a:t>&lt;number&gt;, auto </a:t>
            </a:r>
          </a:p>
          <a:p>
            <a:endParaRPr lang="en-US" b="1" dirty="0"/>
          </a:p>
          <a:p>
            <a:r>
              <a:rPr lang="en-US" b="1" dirty="0"/>
              <a:t>stacking order is called the </a:t>
            </a:r>
            <a:r>
              <a:rPr lang="en-US" b="1" dirty="0">
                <a:solidFill>
                  <a:srgbClr val="CC0000"/>
                </a:solidFill>
              </a:rPr>
              <a:t>z-index.</a:t>
            </a:r>
          </a:p>
          <a:p>
            <a:endParaRPr lang="en-US" b="1" dirty="0">
              <a:solidFill>
                <a:srgbClr val="CC0000"/>
              </a:solidFill>
            </a:endParaRPr>
          </a:p>
          <a:p>
            <a:r>
              <a:rPr lang="en-US" b="1" dirty="0"/>
              <a:t>If elements overlap each other, </a:t>
            </a:r>
            <a:r>
              <a:rPr lang="en-US" b="1" dirty="0">
                <a:solidFill>
                  <a:srgbClr val="CC0000"/>
                </a:solidFill>
              </a:rPr>
              <a:t>the one with the higher z-index appears on top.</a:t>
            </a:r>
          </a:p>
          <a:p>
            <a:endParaRPr lang="en-US" b="1" dirty="0">
              <a:solidFill>
                <a:srgbClr val="CC0000"/>
              </a:solidFill>
            </a:endParaRPr>
          </a:p>
          <a:p>
            <a:r>
              <a:rPr lang="en-US" b="1" dirty="0"/>
              <a:t>Example:</a:t>
            </a:r>
          </a:p>
          <a:p>
            <a:pPr lvl="1">
              <a:buFontTx/>
              <a:buNone/>
            </a:pPr>
            <a:r>
              <a:rPr lang="en-US" b="1" dirty="0"/>
              <a:t>.</a:t>
            </a:r>
            <a:r>
              <a:rPr lang="en-US" b="1" dirty="0" err="1"/>
              <a:t>topElement</a:t>
            </a:r>
            <a:r>
              <a:rPr lang="en-US" b="1" dirty="0"/>
              <a:t> {position: absolute; </a:t>
            </a:r>
            <a:r>
              <a:rPr lang="en-US" b="1" dirty="0">
                <a:solidFill>
                  <a:srgbClr val="CC0000"/>
                </a:solidFill>
              </a:rPr>
              <a:t>z-index=2</a:t>
            </a:r>
            <a:r>
              <a:rPr lang="en-US" b="1" dirty="0"/>
              <a:t>; top:0px; left:0px; font-size:36pt; </a:t>
            </a:r>
            <a:r>
              <a:rPr lang="en-US" b="1" dirty="0" err="1"/>
              <a:t>color:red</a:t>
            </a:r>
            <a:r>
              <a:rPr lang="en-US" b="1" dirty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785069"/>
      </p:ext>
    </p:extLst>
  </p:cSld>
  <p:clrMapOvr>
    <a:masterClrMapping/>
  </p:clrMapOvr>
  <p:transition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 </a:t>
            </a:r>
            <a:r>
              <a:rPr lang="en-US" b="1" dirty="0">
                <a:solidFill>
                  <a:srgbClr val="C00000"/>
                </a:solidFill>
              </a:rPr>
              <a:t>position</a:t>
            </a:r>
            <a:r>
              <a:rPr lang="en-US" b="1" dirty="0"/>
              <a:t> property specifies the type of positioning method used for an element.</a:t>
            </a:r>
          </a:p>
          <a:p>
            <a:r>
              <a:rPr lang="en-US" b="1" dirty="0"/>
              <a:t>The position property can take five different values: </a:t>
            </a:r>
          </a:p>
          <a:p>
            <a:pPr lvl="1"/>
            <a:r>
              <a:rPr lang="en-US" b="1" dirty="0"/>
              <a:t>static, </a:t>
            </a:r>
          </a:p>
          <a:p>
            <a:pPr lvl="1"/>
            <a:r>
              <a:rPr lang="en-US" b="1" dirty="0"/>
              <a:t>relative, </a:t>
            </a:r>
          </a:p>
          <a:p>
            <a:pPr lvl="1"/>
            <a:r>
              <a:rPr lang="en-US" b="1" dirty="0"/>
              <a:t>absolute,</a:t>
            </a:r>
          </a:p>
          <a:p>
            <a:pPr lvl="1"/>
            <a:r>
              <a:rPr lang="en-US" b="1" dirty="0"/>
              <a:t>fixed, and </a:t>
            </a:r>
          </a:p>
          <a:p>
            <a:pPr lvl="1"/>
            <a:r>
              <a:rPr lang="en-US" b="1" dirty="0"/>
              <a:t>sticky.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862424"/>
      </p:ext>
    </p:extLst>
  </p:cSld>
  <p:clrMapOvr>
    <a:masterClrMapping/>
  </p:clrMapOvr>
  <p:transition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Position: static is the</a:t>
            </a:r>
            <a:r>
              <a:rPr lang="en-US" b="1" dirty="0">
                <a:solidFill>
                  <a:srgbClr val="C00000"/>
                </a:solidFill>
              </a:rPr>
              <a:t> default </a:t>
            </a:r>
            <a:r>
              <a:rPr lang="en-US" b="1" dirty="0"/>
              <a:t>value that an element will have. </a:t>
            </a:r>
          </a:p>
          <a:p>
            <a:endParaRPr lang="en-US" b="1" dirty="0"/>
          </a:p>
          <a:p>
            <a:r>
              <a:rPr lang="en-US" b="1" dirty="0"/>
              <a:t>Elements that are statically positioned will appear on the page in what we call the </a:t>
            </a:r>
            <a:r>
              <a:rPr lang="en-US" b="1" dirty="0">
                <a:solidFill>
                  <a:srgbClr val="C00000"/>
                </a:solidFill>
              </a:rPr>
              <a:t>normal flow</a:t>
            </a:r>
            <a:r>
              <a:rPr lang="en-US" b="1" dirty="0"/>
              <a:t>. </a:t>
            </a:r>
          </a:p>
          <a:p>
            <a:endParaRPr lang="en-US" b="1" dirty="0"/>
          </a:p>
          <a:p>
            <a:r>
              <a:rPr lang="en-US" b="1" dirty="0"/>
              <a:t>For example, if you have </a:t>
            </a:r>
            <a:r>
              <a:rPr lang="en-US" b="1" dirty="0">
                <a:solidFill>
                  <a:srgbClr val="C00000"/>
                </a:solidFill>
              </a:rPr>
              <a:t>multiple &lt;div&gt; elements </a:t>
            </a:r>
            <a:r>
              <a:rPr lang="en-US" b="1" dirty="0"/>
              <a:t>one after the other, they will appear on the page </a:t>
            </a:r>
            <a:r>
              <a:rPr lang="en-US" b="1" dirty="0">
                <a:solidFill>
                  <a:srgbClr val="C00000"/>
                </a:solidFill>
              </a:rPr>
              <a:t>directly below one another.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/>
              <a:t>The </a:t>
            </a:r>
            <a:r>
              <a:rPr lang="en-US" b="1" dirty="0">
                <a:solidFill>
                  <a:srgbClr val="C00000"/>
                </a:solidFill>
              </a:rPr>
              <a:t>&lt;figure&gt; tag </a:t>
            </a:r>
            <a:r>
              <a:rPr lang="en-US" b="1" dirty="0"/>
              <a:t>specifies self-contained content, like illustrations, diagrams, photos, code listings, etc.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723214"/>
      </p:ext>
    </p:extLst>
  </p:cSld>
  <p:clrMapOvr>
    <a:masterClrMapping/>
  </p:clrMapOvr>
  <p:transition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as static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74709-785F-457C-9429-4E3DA889C601}" type="datetime3">
              <a:rPr lang="en-US" smtClean="0"/>
              <a:pPr>
                <a:defRPr/>
              </a:pPr>
              <a:t>13 January 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CSE4004 WT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6FC18-A483-43BC-83D0-C7F7814867AE}" type="slidenum">
              <a:rPr lang="en-IN" smtClean="0"/>
              <a:pPr>
                <a:defRPr/>
              </a:pPr>
              <a:t>99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b="1" dirty="0"/>
              <a:t>&lt;div class="box-set"&gt;</a:t>
            </a:r>
          </a:p>
          <a:p>
            <a:pPr marL="400050" lvl="1" indent="0">
              <a:buNone/>
            </a:pPr>
            <a:r>
              <a:rPr lang="en-US" b="1" dirty="0"/>
              <a:t>  &lt;figure class="box"&gt;Box 1&lt;/figure&gt;</a:t>
            </a:r>
          </a:p>
          <a:p>
            <a:pPr marL="400050" lvl="1" indent="0">
              <a:buNone/>
            </a:pPr>
            <a:r>
              <a:rPr lang="en-US" b="1" dirty="0"/>
              <a:t>  &lt;figure class="box"&gt;Box 2&lt;/figure&gt;</a:t>
            </a:r>
          </a:p>
          <a:p>
            <a:pPr marL="400050" lvl="1" indent="0">
              <a:buNone/>
            </a:pPr>
            <a:r>
              <a:rPr lang="en-US" b="1" dirty="0"/>
              <a:t>  &lt;figure class="box"&gt;Box 3&lt;/figure&gt;</a:t>
            </a:r>
          </a:p>
          <a:p>
            <a:pPr marL="400050" lvl="1" indent="0">
              <a:buNone/>
            </a:pPr>
            <a:r>
              <a:rPr lang="en-US" b="1" dirty="0"/>
              <a:t>&lt;/div&gt;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dirty="0"/>
              <a:t>.</a:t>
            </a:r>
            <a:r>
              <a:rPr lang="en-US" b="1" dirty="0"/>
              <a:t>box-set {   background: #</a:t>
            </a:r>
            <a:r>
              <a:rPr lang="en-US" b="1" dirty="0" err="1"/>
              <a:t>eaeaed</a:t>
            </a:r>
            <a:r>
              <a:rPr lang="en-US" b="1" dirty="0"/>
              <a:t>; } </a:t>
            </a:r>
          </a:p>
          <a:p>
            <a:pPr marL="400050" lvl="1" indent="0">
              <a:buNone/>
            </a:pPr>
            <a:r>
              <a:rPr lang="en-US" b="1" dirty="0"/>
              <a:t>.box {</a:t>
            </a:r>
          </a:p>
          <a:p>
            <a:pPr marL="400050" lvl="1" indent="0">
              <a:buNone/>
            </a:pPr>
            <a:r>
              <a:rPr lang="en-US" b="1" dirty="0"/>
              <a:t>  background: #2db34a;</a:t>
            </a:r>
          </a:p>
          <a:p>
            <a:pPr marL="400050" lvl="1" indent="0">
              <a:buNone/>
            </a:pPr>
            <a:r>
              <a:rPr lang="en-US" b="1" dirty="0"/>
              <a:t>  height: 1.85%;</a:t>
            </a:r>
          </a:p>
          <a:p>
            <a:pPr marL="400050" lvl="1" indent="0">
              <a:buNone/>
            </a:pPr>
            <a:r>
              <a:rPr lang="en-US" b="1" dirty="0"/>
              <a:t>  width: 29.62%;</a:t>
            </a:r>
          </a:p>
          <a:p>
            <a:pPr marL="400050" lvl="1" indent="0">
              <a:buNone/>
            </a:pPr>
            <a:r>
              <a:rPr lang="en-US" b="1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453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Cambridge">
      <a:dk1>
        <a:srgbClr val="000000"/>
      </a:dk1>
      <a:lt1>
        <a:srgbClr val="FFFFFF"/>
      </a:lt1>
      <a:dk2>
        <a:srgbClr val="003E72"/>
      </a:dk2>
      <a:lt2>
        <a:srgbClr val="FFFFFF"/>
      </a:lt2>
      <a:accent1>
        <a:srgbClr val="8E258D"/>
      </a:accent1>
      <a:accent2>
        <a:srgbClr val="205867"/>
      </a:accent2>
      <a:accent3>
        <a:srgbClr val="412D5D"/>
      </a:accent3>
      <a:accent4>
        <a:srgbClr val="8064A2"/>
      </a:accent4>
      <a:accent5>
        <a:srgbClr val="58A618"/>
      </a:accent5>
      <a:accent6>
        <a:srgbClr val="C84E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8843</Words>
  <Application>Microsoft Office PowerPoint</Application>
  <PresentationFormat>On-screen Show (16:10)</PresentationFormat>
  <Paragraphs>1284</Paragraphs>
  <Slides>119</Slides>
  <Notes>1</Notes>
  <HiddenSlides>1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31" baseType="lpstr">
      <vt:lpstr>Arial</vt:lpstr>
      <vt:lpstr>Arial Unicode MS</vt:lpstr>
      <vt:lpstr>Calibri</vt:lpstr>
      <vt:lpstr>Consolas</vt:lpstr>
      <vt:lpstr>Courier New</vt:lpstr>
      <vt:lpstr>Lucida Sans Typewriter</vt:lpstr>
      <vt:lpstr>Segoe UI</vt:lpstr>
      <vt:lpstr>Times New Roman</vt:lpstr>
      <vt:lpstr>Verdana</vt:lpstr>
      <vt:lpstr>Wingdings</vt:lpstr>
      <vt:lpstr>Office Theme</vt:lpstr>
      <vt:lpstr>Clip</vt:lpstr>
      <vt:lpstr>PowerPoint Presentation</vt:lpstr>
      <vt:lpstr>Web Essentials</vt:lpstr>
      <vt:lpstr>Internet vs. Web</vt:lpstr>
      <vt:lpstr>How does the Internet Work?</vt:lpstr>
      <vt:lpstr>The Internet Protocol (IP)</vt:lpstr>
      <vt:lpstr>The Transmission Control Protocol (TCP)</vt:lpstr>
      <vt:lpstr>TCP/IP Protocol Suites</vt:lpstr>
      <vt:lpstr>Domain Name Service (DNS)</vt:lpstr>
      <vt:lpstr>The World Wide Web (WWW)</vt:lpstr>
      <vt:lpstr>Basics of the WWW</vt:lpstr>
      <vt:lpstr>Hypertext</vt:lpstr>
      <vt:lpstr>Uniform Resource Locator (URL)</vt:lpstr>
      <vt:lpstr>Web Standards  and the W3C Consortium</vt:lpstr>
      <vt:lpstr>Web Client: Browser</vt:lpstr>
      <vt:lpstr>Web Client: Browser</vt:lpstr>
      <vt:lpstr>Web Client: Browser</vt:lpstr>
      <vt:lpstr>Web Servers</vt:lpstr>
      <vt:lpstr>Static Web: HTML/XHTML, CSS</vt:lpstr>
      <vt:lpstr>Why Programmability?</vt:lpstr>
      <vt:lpstr>Client-Side Programmability</vt:lpstr>
      <vt:lpstr>Server-Side Programmability</vt:lpstr>
      <vt:lpstr>CGI</vt:lpstr>
      <vt:lpstr>What’s Ahead?</vt:lpstr>
      <vt:lpstr>IP Address</vt:lpstr>
      <vt:lpstr>IP Address</vt:lpstr>
      <vt:lpstr>Web Server</vt:lpstr>
      <vt:lpstr>Web Client/Browsers</vt:lpstr>
      <vt:lpstr>Servers</vt:lpstr>
      <vt:lpstr>Web Servers</vt:lpstr>
      <vt:lpstr>Web Server Home Page</vt:lpstr>
      <vt:lpstr>Web Client and Server Communication</vt:lpstr>
      <vt:lpstr>Web Client and Server Programming</vt:lpstr>
      <vt:lpstr>Markup language</vt:lpstr>
      <vt:lpstr>HTML – Hyper Text Markup Language</vt:lpstr>
      <vt:lpstr>HTML Tags</vt:lpstr>
      <vt:lpstr>Tag attributes</vt:lpstr>
      <vt:lpstr>HTML Document Structure</vt:lpstr>
      <vt:lpstr>Sample HTML Page</vt:lpstr>
      <vt:lpstr>Sample HTML Page in Browser</vt:lpstr>
      <vt:lpstr>HTML Vs XML</vt:lpstr>
      <vt:lpstr>XHTML</vt:lpstr>
      <vt:lpstr>HTML</vt:lpstr>
      <vt:lpstr>What’s Ahead?</vt:lpstr>
      <vt:lpstr>Meta tags</vt:lpstr>
      <vt:lpstr>Hyperlinks/anchors</vt:lpstr>
      <vt:lpstr>Hyper link to same page</vt:lpstr>
      <vt:lpstr>Lists in HTML</vt:lpstr>
      <vt:lpstr>Ordered and unordered lists</vt:lpstr>
      <vt:lpstr>Description Lists</vt:lpstr>
      <vt:lpstr>Frames</vt:lpstr>
      <vt:lpstr>iframe</vt:lpstr>
      <vt:lpstr>HTML</vt:lpstr>
      <vt:lpstr>What’s Ahead?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– Cascading Style Sheet</vt:lpstr>
      <vt:lpstr>What CSS can do?</vt:lpstr>
      <vt:lpstr>CSS</vt:lpstr>
      <vt:lpstr>Inline CSS</vt:lpstr>
      <vt:lpstr>CSS Style Rule</vt:lpstr>
      <vt:lpstr>Internal CSS</vt:lpstr>
      <vt:lpstr>External CSS</vt:lpstr>
      <vt:lpstr>Benefits of External Style Sheet</vt:lpstr>
      <vt:lpstr>CSS Text Properties</vt:lpstr>
      <vt:lpstr>The class Selector</vt:lpstr>
      <vt:lpstr>The class selector</vt:lpstr>
      <vt:lpstr>Applying styles to portion of the document</vt:lpstr>
      <vt:lpstr>Applying styles to portion of the document</vt:lpstr>
      <vt:lpstr>Inheritance: which style prevails when several are present?</vt:lpstr>
      <vt:lpstr>HTML &amp; CSS</vt:lpstr>
      <vt:lpstr>Background </vt:lpstr>
      <vt:lpstr>Background</vt:lpstr>
      <vt:lpstr>Positioning</vt:lpstr>
      <vt:lpstr>Positioning</vt:lpstr>
      <vt:lpstr>Positioning</vt:lpstr>
      <vt:lpstr>Position as static</vt:lpstr>
      <vt:lpstr>Position as static</vt:lpstr>
      <vt:lpstr>Position as static</vt:lpstr>
      <vt:lpstr>Position as relative</vt:lpstr>
      <vt:lpstr>Position as relative (Parent – Child)</vt:lpstr>
      <vt:lpstr>Position as absolute</vt:lpstr>
      <vt:lpstr>Position as absolute</vt:lpstr>
      <vt:lpstr>Position as absolute</vt:lpstr>
      <vt:lpstr>Position as fixed</vt:lpstr>
      <vt:lpstr>Position as fixed</vt:lpstr>
      <vt:lpstr>Position as sticky</vt:lpstr>
      <vt:lpstr>Position as sticky</vt:lpstr>
      <vt:lpstr>Position as sticky</vt:lpstr>
      <vt:lpstr>CSS Grids</vt:lpstr>
      <vt:lpstr>CSS Grids</vt:lpstr>
      <vt:lpstr>CSS Grids</vt:lpstr>
      <vt:lpstr>CSS Grids</vt:lpstr>
      <vt:lpstr>CSS Grids</vt:lpstr>
      <vt:lpstr>CSS Grids</vt:lpstr>
      <vt:lpstr>CSS grids</vt:lpstr>
      <vt:lpstr>CSS Grids</vt:lpstr>
      <vt:lpstr>CSS Grids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M.DEIVAMANI</dc:creator>
  <cp:lastModifiedBy>Naga Raju</cp:lastModifiedBy>
  <cp:revision>254</cp:revision>
  <dcterms:created xsi:type="dcterms:W3CDTF">2010-01-03T09:38:03Z</dcterms:created>
  <dcterms:modified xsi:type="dcterms:W3CDTF">2026-01-13T15:37:28Z</dcterms:modified>
</cp:coreProperties>
</file>